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96800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showMasterSp="0">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78780"/>
            <a:ext cx="7556421" cy="3144644"/>
          </a:xfrm>
          <a:prstGeom prst="rect">
            <a:avLst/>
          </a:prstGeom>
          <a:noFill/>
          <a:ln/>
        </p:spPr>
        <p:txBody>
          <a:bodyPr wrap="square" lIns="0" tIns="0" rIns="0" bIns="0" rtlCol="0" anchor="t"/>
          <a:lstStyle/>
          <a:p>
            <a:pPr marL="0" indent="0" algn="ctr">
              <a:lnSpc>
                <a:spcPts val="5550"/>
              </a:lnSpc>
              <a:buNone/>
            </a:pPr>
            <a:r>
              <a:rPr lang="en-US" sz="4450" dirty="0">
                <a:solidFill>
                  <a:srgbClr val="373B48"/>
                </a:solidFill>
                <a:highlight>
                  <a:srgbClr val="FFFF00"/>
                </a:highlight>
                <a:latin typeface="Mona Sans Semi Bold" pitchFamily="34" charset="0"/>
                <a:ea typeface="Mona Sans Semi Bold" pitchFamily="34" charset="-122"/>
                <a:cs typeface="Mona Sans Semi Bold" pitchFamily="34" charset="-120"/>
              </a:rPr>
              <a:t>PROJECT - 2</a:t>
            </a:r>
          </a:p>
          <a:p>
            <a:pPr>
              <a:lnSpc>
                <a:spcPts val="5550"/>
              </a:lnSpc>
            </a:pPr>
            <a:endParaRPr lang="en-US" sz="4450" dirty="0">
              <a:solidFill>
                <a:srgbClr val="373B48"/>
              </a:solidFill>
              <a:latin typeface="Mona Sans Semi Bold" pitchFamily="34" charset="0"/>
              <a:ea typeface="Mona Sans Semi Bold" pitchFamily="34" charset="-122"/>
              <a:cs typeface="Mona Sans Semi Bold" pitchFamily="34" charset="-120"/>
            </a:endParaRPr>
          </a:p>
          <a:p>
            <a:pPr marL="0" indent="0" algn="l">
              <a:lnSpc>
                <a:spcPts val="5550"/>
              </a:lnSpc>
              <a:buNone/>
            </a:pPr>
            <a:r>
              <a:rPr lang="en-US" sz="4800" dirty="0"/>
              <a:t>Salaries for San Francisco Employee </a:t>
            </a:r>
            <a:endParaRPr lang="en-US" sz="4450" dirty="0">
              <a:solidFill>
                <a:srgbClr val="373B48"/>
              </a:solidFill>
              <a:latin typeface="Mona Sans Semi Bold" pitchFamily="34" charset="0"/>
              <a:ea typeface="Mona Sans Semi Bold" pitchFamily="34" charset="-122"/>
              <a:cs typeface="Mona Sans Semi Bold" pitchFamily="34" charset="-120"/>
            </a:endParaRPr>
          </a:p>
        </p:txBody>
      </p:sp>
      <p:sp>
        <p:nvSpPr>
          <p:cNvPr id="4" name="Text 1"/>
          <p:cNvSpPr/>
          <p:nvPr/>
        </p:nvSpPr>
        <p:spPr>
          <a:xfrm>
            <a:off x="6280190" y="3713356"/>
            <a:ext cx="7556421" cy="1958423"/>
          </a:xfrm>
          <a:prstGeom prst="rect">
            <a:avLst/>
          </a:prstGeom>
          <a:noFill/>
          <a:ln/>
        </p:spPr>
        <p:txBody>
          <a:bodyPr wrap="square" lIns="0" tIns="0" rIns="0" bIns="0" rtlCol="0" anchor="t"/>
          <a:lstStyle/>
          <a:p>
            <a:pPr marL="0" indent="0" algn="l">
              <a:lnSpc>
                <a:spcPts val="2850"/>
              </a:lnSpc>
              <a:buNone/>
            </a:pPr>
            <a:r>
              <a:rPr lang="en-US" b="1" dirty="0">
                <a:solidFill>
                  <a:srgbClr val="52586B"/>
                </a:solidFill>
                <a:latin typeface="Funnel Sans" pitchFamily="34" charset="0"/>
                <a:ea typeface="Funnel Sans" pitchFamily="34" charset="-122"/>
                <a:cs typeface="Funnel Sans" pitchFamily="34" charset="-120"/>
              </a:rPr>
              <a:t>Problem Statement:</a:t>
            </a:r>
            <a:r>
              <a:rPr lang="en-US" dirty="0">
                <a:solidFill>
                  <a:srgbClr val="52586B"/>
                </a:solidFill>
                <a:latin typeface="Funnel Sans" pitchFamily="34" charset="0"/>
                <a:ea typeface="Funnel Sans" pitchFamily="34" charset="-122"/>
                <a:cs typeface="Funnel Sans" pitchFamily="34" charset="-120"/>
              </a:rPr>
              <a:t> </a:t>
            </a:r>
            <a:r>
              <a:rPr lang="en-US" sz="1750" dirty="0">
                <a:solidFill>
                  <a:srgbClr val="52586B"/>
                </a:solidFill>
                <a:latin typeface="Funnel Sans" pitchFamily="34" charset="0"/>
                <a:ea typeface="Funnel Sans" pitchFamily="34" charset="-122"/>
                <a:cs typeface="Funnel Sans" pitchFamily="34" charset="-120"/>
              </a:rPr>
              <a:t>This Project aims to clarify the complexities of the employee compensation in San Francisco, including base salary, overtime, and benefits. By identifying trends and pay structures across roles, it supports informed city planning and budget decisions.</a:t>
            </a:r>
            <a:endParaRPr lang="en-US" sz="1750" dirty="0"/>
          </a:p>
        </p:txBody>
      </p:sp>
      <p:sp>
        <p:nvSpPr>
          <p:cNvPr id="6" name="Text 3"/>
          <p:cNvSpPr/>
          <p:nvPr/>
        </p:nvSpPr>
        <p:spPr>
          <a:xfrm>
            <a:off x="6391156" y="5971103"/>
            <a:ext cx="140970" cy="97512"/>
          </a:xfrm>
          <a:prstGeom prst="rect">
            <a:avLst/>
          </a:prstGeom>
          <a:noFill/>
          <a:ln/>
        </p:spPr>
        <p:txBody>
          <a:bodyPr wrap="none" lIns="0" tIns="0" rIns="0" bIns="0" rtlCol="0" anchor="t"/>
          <a:lstStyle/>
          <a:p>
            <a:pPr marL="0" indent="0" algn="ctr">
              <a:lnSpc>
                <a:spcPts val="750"/>
              </a:lnSpc>
              <a:buNone/>
            </a:pPr>
            <a:r>
              <a:rPr lang="en-US" sz="750" dirty="0">
                <a:solidFill>
                  <a:srgbClr val="FFFFFF"/>
                </a:solidFill>
                <a:latin typeface="Funnel Sans Medium" pitchFamily="34" charset="0"/>
                <a:ea typeface="Funnel Sans Medium" pitchFamily="34" charset="-122"/>
                <a:cs typeface="Funnel Sans Medium" pitchFamily="34" charset="-120"/>
              </a:rPr>
              <a:t>MT</a:t>
            </a:r>
            <a:endParaRPr lang="en-US" sz="750" dirty="0"/>
          </a:p>
        </p:txBody>
      </p:sp>
      <p:sp>
        <p:nvSpPr>
          <p:cNvPr id="7" name="Text 4"/>
          <p:cNvSpPr/>
          <p:nvPr/>
        </p:nvSpPr>
        <p:spPr>
          <a:xfrm>
            <a:off x="6280190" y="5821561"/>
            <a:ext cx="4885968" cy="396835"/>
          </a:xfrm>
          <a:prstGeom prst="rect">
            <a:avLst/>
          </a:prstGeom>
          <a:noFill/>
          <a:ln/>
        </p:spPr>
        <p:txBody>
          <a:bodyPr wrap="none" lIns="0" tIns="0" rIns="0" bIns="0" rtlCol="0" anchor="t"/>
          <a:lstStyle/>
          <a:p>
            <a:pPr marL="0" indent="0" algn="l">
              <a:lnSpc>
                <a:spcPts val="3100"/>
              </a:lnSpc>
              <a:buNone/>
            </a:pPr>
            <a:r>
              <a:rPr lang="en-US" sz="2200" b="1" dirty="0">
                <a:solidFill>
                  <a:srgbClr val="52586B"/>
                </a:solidFill>
                <a:latin typeface="Funnel Sans Bold" pitchFamily="34" charset="0"/>
                <a:ea typeface="Funnel Sans Bold" pitchFamily="34" charset="-122"/>
                <a:cs typeface="Funnel Sans Bold" pitchFamily="34" charset="-120"/>
              </a:rPr>
              <a:t>by MANKAR KRISHNA TANMAYEE</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669074"/>
            <a:ext cx="5670590" cy="747131"/>
          </a:xfrm>
          <a:prstGeom prst="rect">
            <a:avLst/>
          </a:prstGeom>
          <a:noFill/>
          <a:ln/>
        </p:spPr>
        <p:txBody>
          <a:bodyPr wrap="none" lIns="0" tIns="0" rIns="0" bIns="0" rtlCol="0" anchor="t"/>
          <a:lstStyle/>
          <a:p>
            <a:pPr marL="0" indent="0" algn="l">
              <a:lnSpc>
                <a:spcPts val="5550"/>
              </a:lnSpc>
              <a:buNone/>
            </a:pPr>
            <a:r>
              <a:rPr lang="en-US" sz="4450" dirty="0">
                <a:solidFill>
                  <a:srgbClr val="373B48"/>
                </a:solidFill>
                <a:latin typeface="Mona Sans Semi Bold" pitchFamily="34" charset="0"/>
                <a:ea typeface="Mona Sans Semi Bold" pitchFamily="34" charset="-122"/>
                <a:cs typeface="Mona Sans Semi Bold" pitchFamily="34" charset="-120"/>
              </a:rPr>
              <a:t>Conclusion</a:t>
            </a:r>
            <a:endParaRPr lang="en-US" sz="4450" dirty="0"/>
          </a:p>
        </p:txBody>
      </p:sp>
      <p:sp>
        <p:nvSpPr>
          <p:cNvPr id="4" name="Shape 1"/>
          <p:cNvSpPr/>
          <p:nvPr/>
        </p:nvSpPr>
        <p:spPr>
          <a:xfrm>
            <a:off x="6280190" y="1930576"/>
            <a:ext cx="510302" cy="510302"/>
          </a:xfrm>
          <a:prstGeom prst="roundRect">
            <a:avLst>
              <a:gd name="adj" fmla="val 18669"/>
            </a:avLst>
          </a:prstGeom>
          <a:solidFill>
            <a:srgbClr val="E2E4E9"/>
          </a:solidFill>
          <a:ln w="7620">
            <a:solidFill>
              <a:srgbClr val="C8CACF"/>
            </a:solidFill>
            <a:prstDash val="solid"/>
          </a:ln>
        </p:spPr>
      </p:sp>
      <p:sp>
        <p:nvSpPr>
          <p:cNvPr id="5" name="Text 2"/>
          <p:cNvSpPr/>
          <p:nvPr/>
        </p:nvSpPr>
        <p:spPr>
          <a:xfrm>
            <a:off x="7017306" y="1761893"/>
            <a:ext cx="6819305" cy="836341"/>
          </a:xfrm>
          <a:prstGeom prst="rect">
            <a:avLst/>
          </a:prstGeom>
          <a:noFill/>
          <a:ln/>
        </p:spPr>
        <p:txBody>
          <a:bodyPr wrap="none" lIns="0" tIns="0" rIns="0" bIns="0" rtlCol="0" anchor="t"/>
          <a:lstStyle/>
          <a:p>
            <a:pPr marL="0" indent="0" algn="l">
              <a:lnSpc>
                <a:spcPts val="2850"/>
              </a:lnSpc>
              <a:buNone/>
            </a:pPr>
            <a:r>
              <a:rPr lang="en-US" dirty="0">
                <a:latin typeface="Aptos Narrow" panose="020B0004020202020204" pitchFamily="34" charset="0"/>
              </a:rPr>
              <a:t>Data helps us understand how salaries are changing—and where people may be</a:t>
            </a:r>
          </a:p>
          <a:p>
            <a:pPr marL="0" indent="0" algn="l">
              <a:lnSpc>
                <a:spcPts val="2850"/>
              </a:lnSpc>
              <a:buNone/>
            </a:pPr>
            <a:r>
              <a:rPr lang="en-US" dirty="0">
                <a:latin typeface="Aptos Narrow" panose="020B0004020202020204" pitchFamily="34" charset="0"/>
              </a:rPr>
              <a:t> facing unfair gaps or disparities.</a:t>
            </a:r>
          </a:p>
        </p:txBody>
      </p:sp>
      <p:sp>
        <p:nvSpPr>
          <p:cNvPr id="6" name="Shape 3"/>
          <p:cNvSpPr/>
          <p:nvPr/>
        </p:nvSpPr>
        <p:spPr>
          <a:xfrm>
            <a:off x="6280190" y="3108365"/>
            <a:ext cx="510302" cy="510302"/>
          </a:xfrm>
          <a:prstGeom prst="roundRect">
            <a:avLst>
              <a:gd name="adj" fmla="val 18669"/>
            </a:avLst>
          </a:prstGeom>
          <a:solidFill>
            <a:srgbClr val="E2E4E9"/>
          </a:solidFill>
          <a:ln w="7620">
            <a:solidFill>
              <a:srgbClr val="C8CACF"/>
            </a:solidFill>
            <a:prstDash val="solid"/>
          </a:ln>
        </p:spPr>
      </p:sp>
      <p:sp>
        <p:nvSpPr>
          <p:cNvPr id="7" name="Text 4"/>
          <p:cNvSpPr/>
          <p:nvPr/>
        </p:nvSpPr>
        <p:spPr>
          <a:xfrm>
            <a:off x="7017306" y="3108365"/>
            <a:ext cx="6819305" cy="510302"/>
          </a:xfrm>
          <a:prstGeom prst="rect">
            <a:avLst/>
          </a:prstGeom>
          <a:noFill/>
          <a:ln/>
        </p:spPr>
        <p:txBody>
          <a:bodyPr wrap="none" lIns="0" tIns="0" rIns="0" bIns="0" rtlCol="0" anchor="t"/>
          <a:lstStyle/>
          <a:p>
            <a:pPr marL="0" indent="0" algn="l">
              <a:lnSpc>
                <a:spcPts val="2850"/>
              </a:lnSpc>
              <a:buNone/>
            </a:pPr>
            <a:r>
              <a:rPr lang="en-US" dirty="0">
                <a:latin typeface="Aptos Narrow" panose="020B0004020202020204" pitchFamily="34" charset="0"/>
              </a:rPr>
              <a:t>Helps ensure everyone is paid fairly and equitably for the work they do.</a:t>
            </a:r>
          </a:p>
        </p:txBody>
      </p:sp>
      <p:sp>
        <p:nvSpPr>
          <p:cNvPr id="8" name="Shape 5"/>
          <p:cNvSpPr/>
          <p:nvPr/>
        </p:nvSpPr>
        <p:spPr>
          <a:xfrm>
            <a:off x="6280190" y="4355782"/>
            <a:ext cx="510302" cy="510302"/>
          </a:xfrm>
          <a:prstGeom prst="roundRect">
            <a:avLst>
              <a:gd name="adj" fmla="val 18669"/>
            </a:avLst>
          </a:prstGeom>
          <a:solidFill>
            <a:srgbClr val="E2E4E9"/>
          </a:solidFill>
          <a:ln w="7620">
            <a:solidFill>
              <a:srgbClr val="C8CACF"/>
            </a:solidFill>
            <a:prstDash val="solid"/>
          </a:ln>
        </p:spPr>
      </p:sp>
      <p:sp>
        <p:nvSpPr>
          <p:cNvPr id="9" name="Text 6"/>
          <p:cNvSpPr/>
          <p:nvPr/>
        </p:nvSpPr>
        <p:spPr>
          <a:xfrm>
            <a:off x="7017306" y="4355783"/>
            <a:ext cx="6819305" cy="510302"/>
          </a:xfrm>
          <a:prstGeom prst="rect">
            <a:avLst/>
          </a:prstGeom>
          <a:noFill/>
          <a:ln/>
        </p:spPr>
        <p:txBody>
          <a:bodyPr wrap="none" lIns="0" tIns="0" rIns="0" bIns="0" rtlCol="0" anchor="t"/>
          <a:lstStyle/>
          <a:p>
            <a:pPr marL="0" indent="0" algn="l">
              <a:lnSpc>
                <a:spcPts val="2850"/>
              </a:lnSpc>
              <a:buNone/>
            </a:pPr>
            <a:r>
              <a:rPr lang="en-US" dirty="0">
                <a:latin typeface="Aptos Narrow" panose="020B0004020202020204" pitchFamily="34" charset="0"/>
              </a:rPr>
              <a:t>Boosts team spirit and shows people they can trust your company.</a:t>
            </a:r>
          </a:p>
        </p:txBody>
      </p:sp>
      <p:sp>
        <p:nvSpPr>
          <p:cNvPr id="10" name="Shape 7"/>
          <p:cNvSpPr/>
          <p:nvPr/>
        </p:nvSpPr>
        <p:spPr>
          <a:xfrm>
            <a:off x="6280190" y="5603199"/>
            <a:ext cx="510302" cy="510302"/>
          </a:xfrm>
          <a:prstGeom prst="roundRect">
            <a:avLst>
              <a:gd name="adj" fmla="val 18669"/>
            </a:avLst>
          </a:prstGeom>
          <a:solidFill>
            <a:srgbClr val="E2E4E9"/>
          </a:solidFill>
          <a:ln w="7620">
            <a:solidFill>
              <a:srgbClr val="C8CACF"/>
            </a:solidFill>
            <a:prstDash val="solid"/>
          </a:ln>
        </p:spPr>
        <p:txBody>
          <a:bodyPr/>
          <a:lstStyle/>
          <a:p>
            <a:endParaRPr lang="en-IN" dirty="0"/>
          </a:p>
        </p:txBody>
      </p:sp>
      <p:sp>
        <p:nvSpPr>
          <p:cNvPr id="11" name="Text 8"/>
          <p:cNvSpPr/>
          <p:nvPr/>
        </p:nvSpPr>
        <p:spPr>
          <a:xfrm>
            <a:off x="7017306" y="5603200"/>
            <a:ext cx="6819305" cy="730693"/>
          </a:xfrm>
          <a:prstGeom prst="rect">
            <a:avLst/>
          </a:prstGeom>
          <a:noFill/>
          <a:ln/>
        </p:spPr>
        <p:txBody>
          <a:bodyPr wrap="none" lIns="0" tIns="0" rIns="0" bIns="0" rtlCol="0" anchor="t"/>
          <a:lstStyle/>
          <a:p>
            <a:pPr marL="0" indent="0" algn="l">
              <a:lnSpc>
                <a:spcPts val="2850"/>
              </a:lnSpc>
              <a:buNone/>
            </a:pPr>
            <a:r>
              <a:rPr lang="en-US" dirty="0">
                <a:latin typeface="Aptos Narrow" panose="020B0004020202020204" pitchFamily="34" charset="0"/>
              </a:rPr>
              <a:t>Keeping an eye on things regularly helps ensure everyone is treated—and</a:t>
            </a:r>
          </a:p>
          <a:p>
            <a:pPr marL="0" indent="0" algn="l">
              <a:lnSpc>
                <a:spcPts val="2850"/>
              </a:lnSpc>
              <a:buNone/>
            </a:pPr>
            <a:r>
              <a:rPr lang="en-US" dirty="0">
                <a:latin typeface="Aptos Narrow" panose="020B0004020202020204" pitchFamily="34" charset="0"/>
              </a:rPr>
              <a:t> paid—fairly.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AutoShape 4">
            <a:extLst>
              <a:ext uri="{FF2B5EF4-FFF2-40B4-BE49-F238E27FC236}">
                <a16:creationId xmlns:a16="http://schemas.microsoft.com/office/drawing/2014/main" id="{5F1C1586-357D-FE86-D30B-F2C0FF48231C}"/>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58" name="Picture 10">
            <a:extLst>
              <a:ext uri="{FF2B5EF4-FFF2-40B4-BE49-F238E27FC236}">
                <a16:creationId xmlns:a16="http://schemas.microsoft.com/office/drawing/2014/main" id="{5A8110DD-F4BA-F60D-13FE-EADE66BA2A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3875" y="2128838"/>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8378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862"/>
          </a:xfrm>
          <a:prstGeom prst="rect">
            <a:avLst/>
          </a:prstGeom>
        </p:spPr>
      </p:pic>
      <p:sp>
        <p:nvSpPr>
          <p:cNvPr id="3" name="Text 0"/>
          <p:cNvSpPr/>
          <p:nvPr/>
        </p:nvSpPr>
        <p:spPr>
          <a:xfrm>
            <a:off x="6214229" y="571857"/>
            <a:ext cx="7688342" cy="1299686"/>
          </a:xfrm>
          <a:prstGeom prst="rect">
            <a:avLst/>
          </a:prstGeom>
          <a:noFill/>
          <a:ln/>
        </p:spPr>
        <p:txBody>
          <a:bodyPr wrap="square" lIns="0" tIns="0" rIns="0" bIns="0" rtlCol="0" anchor="t"/>
          <a:lstStyle/>
          <a:p>
            <a:pPr marL="0" indent="0" algn="l">
              <a:lnSpc>
                <a:spcPts val="5100"/>
              </a:lnSpc>
              <a:buNone/>
            </a:pPr>
            <a:r>
              <a:rPr lang="en-US" sz="4050" dirty="0">
                <a:solidFill>
                  <a:srgbClr val="373B48"/>
                </a:solidFill>
                <a:latin typeface="Mona Sans Semi Bold" pitchFamily="34" charset="0"/>
                <a:ea typeface="Mona Sans Semi Bold" pitchFamily="34" charset="-122"/>
                <a:cs typeface="Mona Sans Semi Bold" pitchFamily="34" charset="-120"/>
              </a:rPr>
              <a:t>Objective: Comprehensive Salary Data Analysis</a:t>
            </a:r>
            <a:endParaRPr lang="en-US" sz="4050" dirty="0"/>
          </a:p>
        </p:txBody>
      </p:sp>
      <p:sp>
        <p:nvSpPr>
          <p:cNvPr id="4" name="Shape 1"/>
          <p:cNvSpPr/>
          <p:nvPr/>
        </p:nvSpPr>
        <p:spPr>
          <a:xfrm>
            <a:off x="6214229" y="2183368"/>
            <a:ext cx="7688342" cy="1213247"/>
          </a:xfrm>
          <a:prstGeom prst="roundRect">
            <a:avLst>
              <a:gd name="adj" fmla="val 7199"/>
            </a:avLst>
          </a:prstGeom>
          <a:solidFill>
            <a:srgbClr val="E2E4E9"/>
          </a:solidFill>
          <a:ln w="7620">
            <a:solidFill>
              <a:srgbClr val="C8CACF"/>
            </a:solidFill>
            <a:prstDash val="solid"/>
          </a:ln>
        </p:spPr>
      </p:sp>
      <p:sp>
        <p:nvSpPr>
          <p:cNvPr id="5" name="Text 2"/>
          <p:cNvSpPr/>
          <p:nvPr/>
        </p:nvSpPr>
        <p:spPr>
          <a:xfrm>
            <a:off x="6429732" y="2398871"/>
            <a:ext cx="2599372" cy="324802"/>
          </a:xfrm>
          <a:prstGeom prst="rect">
            <a:avLst/>
          </a:prstGeom>
          <a:noFill/>
          <a:ln/>
        </p:spPr>
        <p:txBody>
          <a:bodyPr wrap="none" lIns="0" tIns="0" rIns="0" bIns="0" rtlCol="0" anchor="t"/>
          <a:lstStyle/>
          <a:p>
            <a:pPr marL="0" indent="0" algn="l">
              <a:lnSpc>
                <a:spcPts val="2550"/>
              </a:lnSpc>
              <a:buNone/>
            </a:pPr>
            <a:r>
              <a:rPr lang="en-US" sz="2000" dirty="0">
                <a:solidFill>
                  <a:srgbClr val="52586B"/>
                </a:solidFill>
                <a:latin typeface="Mona Sans Semi Bold" pitchFamily="34" charset="0"/>
                <a:ea typeface="Mona Sans Semi Bold" pitchFamily="34" charset="-122"/>
                <a:cs typeface="Mona Sans Semi Bold" pitchFamily="34" charset="-120"/>
              </a:rPr>
              <a:t>Discover Trends</a:t>
            </a:r>
            <a:endParaRPr lang="en-US" sz="2000" dirty="0"/>
          </a:p>
        </p:txBody>
      </p:sp>
      <p:sp>
        <p:nvSpPr>
          <p:cNvPr id="6" name="Text 3"/>
          <p:cNvSpPr/>
          <p:nvPr/>
        </p:nvSpPr>
        <p:spPr>
          <a:xfrm>
            <a:off x="6429732" y="2848332"/>
            <a:ext cx="7257336" cy="332780"/>
          </a:xfrm>
          <a:prstGeom prst="rect">
            <a:avLst/>
          </a:prstGeom>
          <a:noFill/>
          <a:ln/>
        </p:spPr>
        <p:txBody>
          <a:bodyPr wrap="none" lIns="0" tIns="0" rIns="0" bIns="0" rtlCol="0" anchor="t"/>
          <a:lstStyle/>
          <a:p>
            <a:pPr marL="0" indent="0" algn="l">
              <a:lnSpc>
                <a:spcPts val="2600"/>
              </a:lnSpc>
              <a:buNone/>
            </a:pPr>
            <a:r>
              <a:rPr lang="en-US" sz="1600" dirty="0">
                <a:solidFill>
                  <a:srgbClr val="52586B"/>
                </a:solidFill>
                <a:latin typeface="Funnel Sans" pitchFamily="34" charset="0"/>
                <a:ea typeface="Funnel Sans" pitchFamily="34" charset="-122"/>
                <a:cs typeface="Funnel Sans" pitchFamily="34" charset="-120"/>
              </a:rPr>
              <a:t>Trace salary changes across years and departments.</a:t>
            </a:r>
            <a:endParaRPr lang="en-US" sz="1600" dirty="0"/>
          </a:p>
        </p:txBody>
      </p:sp>
      <p:sp>
        <p:nvSpPr>
          <p:cNvPr id="7" name="Shape 4"/>
          <p:cNvSpPr/>
          <p:nvPr/>
        </p:nvSpPr>
        <p:spPr>
          <a:xfrm>
            <a:off x="6214229" y="3604498"/>
            <a:ext cx="7688342" cy="1213247"/>
          </a:xfrm>
          <a:prstGeom prst="roundRect">
            <a:avLst>
              <a:gd name="adj" fmla="val 7199"/>
            </a:avLst>
          </a:prstGeom>
          <a:solidFill>
            <a:srgbClr val="E2E4E9"/>
          </a:solidFill>
          <a:ln w="7620">
            <a:solidFill>
              <a:srgbClr val="C8CACF"/>
            </a:solidFill>
            <a:prstDash val="solid"/>
          </a:ln>
        </p:spPr>
      </p:sp>
      <p:sp>
        <p:nvSpPr>
          <p:cNvPr id="8" name="Text 5"/>
          <p:cNvSpPr/>
          <p:nvPr/>
        </p:nvSpPr>
        <p:spPr>
          <a:xfrm>
            <a:off x="6429732" y="3820001"/>
            <a:ext cx="2599372" cy="324802"/>
          </a:xfrm>
          <a:prstGeom prst="rect">
            <a:avLst/>
          </a:prstGeom>
          <a:noFill/>
          <a:ln/>
        </p:spPr>
        <p:txBody>
          <a:bodyPr wrap="none" lIns="0" tIns="0" rIns="0" bIns="0" rtlCol="0" anchor="t"/>
          <a:lstStyle/>
          <a:p>
            <a:pPr marL="0" indent="0" algn="l">
              <a:lnSpc>
                <a:spcPts val="2550"/>
              </a:lnSpc>
              <a:buNone/>
            </a:pPr>
            <a:r>
              <a:rPr lang="en-US" sz="2000" dirty="0">
                <a:solidFill>
                  <a:srgbClr val="52586B"/>
                </a:solidFill>
                <a:latin typeface="Mona Sans Semi Bold" pitchFamily="34" charset="0"/>
                <a:ea typeface="Mona Sans Semi Bold" pitchFamily="34" charset="-122"/>
                <a:cs typeface="Mona Sans Semi Bold" pitchFamily="34" charset="-120"/>
              </a:rPr>
              <a:t>Identify Key Roles</a:t>
            </a:r>
            <a:endParaRPr lang="en-US" sz="2000" dirty="0"/>
          </a:p>
        </p:txBody>
      </p:sp>
      <p:sp>
        <p:nvSpPr>
          <p:cNvPr id="9" name="Text 6"/>
          <p:cNvSpPr/>
          <p:nvPr/>
        </p:nvSpPr>
        <p:spPr>
          <a:xfrm>
            <a:off x="6429732" y="4269462"/>
            <a:ext cx="7257336" cy="332780"/>
          </a:xfrm>
          <a:prstGeom prst="rect">
            <a:avLst/>
          </a:prstGeom>
          <a:noFill/>
          <a:ln/>
        </p:spPr>
        <p:txBody>
          <a:bodyPr wrap="none" lIns="0" tIns="0" rIns="0" bIns="0" rtlCol="0" anchor="t"/>
          <a:lstStyle/>
          <a:p>
            <a:pPr marL="0" indent="0" algn="l">
              <a:lnSpc>
                <a:spcPts val="2600"/>
              </a:lnSpc>
              <a:buNone/>
            </a:pPr>
            <a:r>
              <a:rPr lang="en-US" sz="1600" dirty="0">
                <a:solidFill>
                  <a:srgbClr val="52586B"/>
                </a:solidFill>
                <a:latin typeface="Funnel Sans" pitchFamily="34" charset="0"/>
                <a:ea typeface="Funnel Sans" pitchFamily="34" charset="-122"/>
                <a:cs typeface="Funnel Sans" pitchFamily="34" charset="-120"/>
              </a:rPr>
              <a:t>Highlight top-paying and most frequent jobs.</a:t>
            </a:r>
            <a:endParaRPr lang="en-US" sz="1600" dirty="0"/>
          </a:p>
        </p:txBody>
      </p:sp>
      <p:sp>
        <p:nvSpPr>
          <p:cNvPr id="10" name="Shape 7"/>
          <p:cNvSpPr/>
          <p:nvPr/>
        </p:nvSpPr>
        <p:spPr>
          <a:xfrm>
            <a:off x="6214229" y="5025628"/>
            <a:ext cx="7688342" cy="1213247"/>
          </a:xfrm>
          <a:prstGeom prst="roundRect">
            <a:avLst>
              <a:gd name="adj" fmla="val 7199"/>
            </a:avLst>
          </a:prstGeom>
          <a:solidFill>
            <a:srgbClr val="E2E4E9"/>
          </a:solidFill>
          <a:ln w="7620">
            <a:solidFill>
              <a:srgbClr val="C8CACF"/>
            </a:solidFill>
            <a:prstDash val="solid"/>
          </a:ln>
        </p:spPr>
      </p:sp>
      <p:sp>
        <p:nvSpPr>
          <p:cNvPr id="11" name="Text 8"/>
          <p:cNvSpPr/>
          <p:nvPr/>
        </p:nvSpPr>
        <p:spPr>
          <a:xfrm>
            <a:off x="6429732" y="5241131"/>
            <a:ext cx="2615565" cy="324802"/>
          </a:xfrm>
          <a:prstGeom prst="rect">
            <a:avLst/>
          </a:prstGeom>
          <a:noFill/>
          <a:ln/>
        </p:spPr>
        <p:txBody>
          <a:bodyPr wrap="none" lIns="0" tIns="0" rIns="0" bIns="0" rtlCol="0" anchor="t"/>
          <a:lstStyle/>
          <a:p>
            <a:pPr marL="0" indent="0" algn="l">
              <a:lnSpc>
                <a:spcPts val="2550"/>
              </a:lnSpc>
              <a:buNone/>
            </a:pPr>
            <a:r>
              <a:rPr lang="en-US" sz="2000" dirty="0">
                <a:solidFill>
                  <a:srgbClr val="52586B"/>
                </a:solidFill>
                <a:latin typeface="Mona Sans Semi Bold" pitchFamily="34" charset="0"/>
                <a:ea typeface="Mona Sans Semi Bold" pitchFamily="34" charset="-122"/>
                <a:cs typeface="Mona Sans Semi Bold" pitchFamily="34" charset="-120"/>
              </a:rPr>
              <a:t>Analyze Correlations</a:t>
            </a:r>
            <a:endParaRPr lang="en-US" sz="2000" dirty="0"/>
          </a:p>
        </p:txBody>
      </p:sp>
      <p:sp>
        <p:nvSpPr>
          <p:cNvPr id="12" name="Text 9"/>
          <p:cNvSpPr/>
          <p:nvPr/>
        </p:nvSpPr>
        <p:spPr>
          <a:xfrm>
            <a:off x="6429732" y="5690592"/>
            <a:ext cx="7257336" cy="332780"/>
          </a:xfrm>
          <a:prstGeom prst="rect">
            <a:avLst/>
          </a:prstGeom>
          <a:noFill/>
          <a:ln/>
        </p:spPr>
        <p:txBody>
          <a:bodyPr wrap="none" lIns="0" tIns="0" rIns="0" bIns="0" rtlCol="0" anchor="t"/>
          <a:lstStyle/>
          <a:p>
            <a:pPr marL="0" indent="0" algn="l">
              <a:lnSpc>
                <a:spcPts val="2600"/>
              </a:lnSpc>
              <a:buNone/>
            </a:pPr>
            <a:r>
              <a:rPr lang="en-US" sz="1600" dirty="0">
                <a:solidFill>
                  <a:srgbClr val="52586B"/>
                </a:solidFill>
                <a:latin typeface="Funnel Sans" pitchFamily="34" charset="0"/>
                <a:ea typeface="Funnel Sans" pitchFamily="34" charset="-122"/>
                <a:cs typeface="Funnel Sans" pitchFamily="34" charset="-120"/>
              </a:rPr>
              <a:t>Understand factors impacting salaries.</a:t>
            </a:r>
            <a:endParaRPr lang="en-US" sz="1600" dirty="0"/>
          </a:p>
        </p:txBody>
      </p:sp>
      <p:sp>
        <p:nvSpPr>
          <p:cNvPr id="13" name="Shape 10"/>
          <p:cNvSpPr/>
          <p:nvPr/>
        </p:nvSpPr>
        <p:spPr>
          <a:xfrm>
            <a:off x="6214229" y="6446758"/>
            <a:ext cx="7688342" cy="1213247"/>
          </a:xfrm>
          <a:prstGeom prst="roundRect">
            <a:avLst>
              <a:gd name="adj" fmla="val 7199"/>
            </a:avLst>
          </a:prstGeom>
          <a:solidFill>
            <a:srgbClr val="E2E4E9"/>
          </a:solidFill>
          <a:ln w="7620">
            <a:solidFill>
              <a:srgbClr val="C8CACF"/>
            </a:solidFill>
            <a:prstDash val="solid"/>
          </a:ln>
        </p:spPr>
      </p:sp>
      <p:sp>
        <p:nvSpPr>
          <p:cNvPr id="14" name="Text 11"/>
          <p:cNvSpPr/>
          <p:nvPr/>
        </p:nvSpPr>
        <p:spPr>
          <a:xfrm>
            <a:off x="6429732" y="6662261"/>
            <a:ext cx="2599372" cy="324802"/>
          </a:xfrm>
          <a:prstGeom prst="rect">
            <a:avLst/>
          </a:prstGeom>
          <a:noFill/>
          <a:ln/>
        </p:spPr>
        <p:txBody>
          <a:bodyPr wrap="none" lIns="0" tIns="0" rIns="0" bIns="0" rtlCol="0" anchor="t"/>
          <a:lstStyle/>
          <a:p>
            <a:pPr marL="0" indent="0" algn="l">
              <a:lnSpc>
                <a:spcPts val="2550"/>
              </a:lnSpc>
              <a:buNone/>
            </a:pPr>
            <a:r>
              <a:rPr lang="en-US" sz="2000" dirty="0">
                <a:solidFill>
                  <a:srgbClr val="52586B"/>
                </a:solidFill>
                <a:latin typeface="Mona Sans Semi Bold" pitchFamily="34" charset="0"/>
                <a:ea typeface="Mona Sans Semi Bold" pitchFamily="34" charset="-122"/>
                <a:cs typeface="Mona Sans Semi Bold" pitchFamily="34" charset="-120"/>
              </a:rPr>
              <a:t>Predict Salaries</a:t>
            </a:r>
            <a:endParaRPr lang="en-US" sz="2000" dirty="0"/>
          </a:p>
        </p:txBody>
      </p:sp>
      <p:sp>
        <p:nvSpPr>
          <p:cNvPr id="15" name="Text 12"/>
          <p:cNvSpPr/>
          <p:nvPr/>
        </p:nvSpPr>
        <p:spPr>
          <a:xfrm>
            <a:off x="6429732" y="7111722"/>
            <a:ext cx="7257336" cy="332780"/>
          </a:xfrm>
          <a:prstGeom prst="rect">
            <a:avLst/>
          </a:prstGeom>
          <a:noFill/>
          <a:ln/>
        </p:spPr>
        <p:txBody>
          <a:bodyPr wrap="none" lIns="0" tIns="0" rIns="0" bIns="0" rtlCol="0" anchor="t"/>
          <a:lstStyle/>
          <a:p>
            <a:pPr marL="0" indent="0" algn="l">
              <a:lnSpc>
                <a:spcPts val="2600"/>
              </a:lnSpc>
              <a:buNone/>
            </a:pPr>
            <a:r>
              <a:rPr lang="en-US" sz="1600" dirty="0">
                <a:solidFill>
                  <a:srgbClr val="52586B"/>
                </a:solidFill>
                <a:latin typeface="Funnel Sans" pitchFamily="34" charset="0"/>
                <a:ea typeface="Funnel Sans" pitchFamily="34" charset="-122"/>
                <a:cs typeface="Funnel Sans" pitchFamily="34" charset="-120"/>
              </a:rPr>
              <a:t>Build models for equitable pay adjustments.</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name="Slide 3">
    <p:spTree>
      <p:nvGrpSpPr>
        <p:cNvPr id="1" name=""/>
        <p:cNvGrpSpPr/>
        <p:nvPr/>
      </p:nvGrpSpPr>
      <p:grpSpPr>
        <a:xfrm>
          <a:off x="0" y="0"/>
          <a:ext cx="0" cy="0"/>
          <a:chOff x="0" y="0"/>
          <a:chExt cx="0" cy="0"/>
        </a:xfrm>
      </p:grpSpPr>
      <p:sp>
        <p:nvSpPr>
          <p:cNvPr id="3" name="Text 0"/>
          <p:cNvSpPr/>
          <p:nvPr/>
        </p:nvSpPr>
        <p:spPr>
          <a:xfrm>
            <a:off x="6280190" y="1714976"/>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373B48"/>
                </a:solidFill>
                <a:latin typeface="Mona Sans Semi Bold" pitchFamily="34" charset="0"/>
                <a:ea typeface="Mona Sans Semi Bold" pitchFamily="34" charset="-122"/>
                <a:cs typeface="Mona Sans Semi Bold" pitchFamily="34" charset="-120"/>
              </a:rPr>
              <a:t>Salary Trends by Year (2014-2018)</a:t>
            </a:r>
            <a:endParaRPr lang="en-US" sz="4450" dirty="0"/>
          </a:p>
        </p:txBody>
      </p:sp>
      <p:sp>
        <p:nvSpPr>
          <p:cNvPr id="4" name="Shape 1"/>
          <p:cNvSpPr/>
          <p:nvPr/>
        </p:nvSpPr>
        <p:spPr>
          <a:xfrm>
            <a:off x="6280190" y="3472696"/>
            <a:ext cx="510302" cy="510302"/>
          </a:xfrm>
          <a:prstGeom prst="roundRect">
            <a:avLst>
              <a:gd name="adj" fmla="val 18669"/>
            </a:avLst>
          </a:prstGeom>
          <a:solidFill>
            <a:srgbClr val="E2E4E9"/>
          </a:solidFill>
          <a:ln w="7620">
            <a:solidFill>
              <a:srgbClr val="C8CACF"/>
            </a:solidFill>
            <a:prstDash val="solid"/>
          </a:ln>
        </p:spPr>
      </p:sp>
      <p:sp>
        <p:nvSpPr>
          <p:cNvPr id="5" name="Text 2"/>
          <p:cNvSpPr/>
          <p:nvPr/>
        </p:nvSpPr>
        <p:spPr>
          <a:xfrm>
            <a:off x="7017306" y="355056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2586B"/>
                </a:solidFill>
                <a:latin typeface="Mona Sans Semi Bold" pitchFamily="34" charset="0"/>
                <a:ea typeface="Mona Sans Semi Bold" pitchFamily="34" charset="-122"/>
                <a:cs typeface="Mona Sans Semi Bold" pitchFamily="34" charset="-120"/>
              </a:rPr>
              <a:t>Increasing Salaries</a:t>
            </a:r>
            <a:endParaRPr lang="en-US" sz="2200" dirty="0"/>
          </a:p>
        </p:txBody>
      </p:sp>
      <p:sp>
        <p:nvSpPr>
          <p:cNvPr id="6" name="Text 3"/>
          <p:cNvSpPr/>
          <p:nvPr/>
        </p:nvSpPr>
        <p:spPr>
          <a:xfrm>
            <a:off x="7017306" y="4040981"/>
            <a:ext cx="2899410" cy="725805"/>
          </a:xfrm>
          <a:prstGeom prst="rect">
            <a:avLst/>
          </a:prstGeom>
          <a:noFill/>
          <a:ln/>
        </p:spPr>
        <p:txBody>
          <a:bodyPr wrap="square" lIns="0" tIns="0" rIns="0" bIns="0" rtlCol="0" anchor="t"/>
          <a:lstStyle/>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Average salary rose steadily from 2014 to 2018.</a:t>
            </a:r>
            <a:endParaRPr lang="en-US" sz="1750" dirty="0"/>
          </a:p>
        </p:txBody>
      </p:sp>
      <p:sp>
        <p:nvSpPr>
          <p:cNvPr id="7" name="Shape 4"/>
          <p:cNvSpPr/>
          <p:nvPr/>
        </p:nvSpPr>
        <p:spPr>
          <a:xfrm>
            <a:off x="10200203" y="3472696"/>
            <a:ext cx="510302" cy="510302"/>
          </a:xfrm>
          <a:prstGeom prst="roundRect">
            <a:avLst>
              <a:gd name="adj" fmla="val 18669"/>
            </a:avLst>
          </a:prstGeom>
          <a:solidFill>
            <a:srgbClr val="E2E4E9"/>
          </a:solidFill>
          <a:ln w="7620">
            <a:solidFill>
              <a:srgbClr val="C8CACF"/>
            </a:solidFill>
            <a:prstDash val="solid"/>
          </a:ln>
        </p:spPr>
      </p:sp>
      <p:sp>
        <p:nvSpPr>
          <p:cNvPr id="8" name="Text 5"/>
          <p:cNvSpPr/>
          <p:nvPr/>
        </p:nvSpPr>
        <p:spPr>
          <a:xfrm>
            <a:off x="10937319" y="355056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2586B"/>
                </a:solidFill>
                <a:latin typeface="Mona Sans Semi Bold" pitchFamily="34" charset="0"/>
                <a:ea typeface="Mona Sans Semi Bold" pitchFamily="34" charset="-122"/>
                <a:cs typeface="Mona Sans Semi Bold" pitchFamily="34" charset="-120"/>
              </a:rPr>
              <a:t>Key Drivers</a:t>
            </a:r>
            <a:endParaRPr lang="en-US" sz="2200" dirty="0"/>
          </a:p>
        </p:txBody>
      </p:sp>
      <p:sp>
        <p:nvSpPr>
          <p:cNvPr id="9" name="Text 6"/>
          <p:cNvSpPr/>
          <p:nvPr/>
        </p:nvSpPr>
        <p:spPr>
          <a:xfrm>
            <a:off x="10937319" y="4040981"/>
            <a:ext cx="2899410" cy="1088708"/>
          </a:xfrm>
          <a:prstGeom prst="rect">
            <a:avLst/>
          </a:prstGeom>
          <a:noFill/>
          <a:ln/>
        </p:spPr>
        <p:txBody>
          <a:bodyPr wrap="square" lIns="0" tIns="0" rIns="0" bIns="0" rtlCol="0" anchor="t"/>
          <a:lstStyle/>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Inflation and city budget growth likely influenced rises.</a:t>
            </a:r>
            <a:endParaRPr lang="en-US" sz="1750" dirty="0"/>
          </a:p>
        </p:txBody>
      </p:sp>
      <p:sp>
        <p:nvSpPr>
          <p:cNvPr id="10" name="Shape 7"/>
          <p:cNvSpPr/>
          <p:nvPr/>
        </p:nvSpPr>
        <p:spPr>
          <a:xfrm>
            <a:off x="6280190" y="5583317"/>
            <a:ext cx="510302" cy="510302"/>
          </a:xfrm>
          <a:prstGeom prst="roundRect">
            <a:avLst>
              <a:gd name="adj" fmla="val 18669"/>
            </a:avLst>
          </a:prstGeom>
          <a:solidFill>
            <a:srgbClr val="E2E4E9"/>
          </a:solidFill>
          <a:ln w="7620">
            <a:solidFill>
              <a:srgbClr val="C8CACF"/>
            </a:solidFill>
            <a:prstDash val="solid"/>
          </a:ln>
        </p:spPr>
      </p:sp>
      <p:sp>
        <p:nvSpPr>
          <p:cNvPr id="11" name="Text 8"/>
          <p:cNvSpPr/>
          <p:nvPr/>
        </p:nvSpPr>
        <p:spPr>
          <a:xfrm>
            <a:off x="7017306" y="566118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2586B"/>
                </a:solidFill>
                <a:latin typeface="Mona Sans Semi Bold" pitchFamily="34" charset="0"/>
                <a:ea typeface="Mona Sans Semi Bold" pitchFamily="34" charset="-122"/>
                <a:cs typeface="Mona Sans Semi Bold" pitchFamily="34" charset="-120"/>
              </a:rPr>
              <a:t>Policy Impact</a:t>
            </a:r>
            <a:endParaRPr lang="en-US" sz="2200" dirty="0"/>
          </a:p>
        </p:txBody>
      </p:sp>
      <p:sp>
        <p:nvSpPr>
          <p:cNvPr id="12" name="Text 9"/>
          <p:cNvSpPr/>
          <p:nvPr/>
        </p:nvSpPr>
        <p:spPr>
          <a:xfrm>
            <a:off x="7017306" y="6151602"/>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Salary adjustments align with city workforce plans.</a:t>
            </a:r>
            <a:endParaRPr lang="en-US" sz="1750" dirty="0"/>
          </a:p>
        </p:txBody>
      </p:sp>
      <p:pic>
        <p:nvPicPr>
          <p:cNvPr id="2050" name="Picture 2">
            <a:extLst>
              <a:ext uri="{FF2B5EF4-FFF2-40B4-BE49-F238E27FC236}">
                <a16:creationId xmlns:a16="http://schemas.microsoft.com/office/drawing/2014/main" id="{C0B3A8CA-B0C3-5402-022A-44FD2718ED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385" y="1938338"/>
            <a:ext cx="5341435" cy="43529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name="Slide 4">
    <p:spTree>
      <p:nvGrpSpPr>
        <p:cNvPr id="1" name=""/>
        <p:cNvGrpSpPr/>
        <p:nvPr/>
      </p:nvGrpSpPr>
      <p:grpSpPr>
        <a:xfrm>
          <a:off x="0" y="0"/>
          <a:ext cx="0" cy="0"/>
          <a:chOff x="0" y="0"/>
          <a:chExt cx="0" cy="0"/>
        </a:xfrm>
      </p:grpSpPr>
      <p:sp>
        <p:nvSpPr>
          <p:cNvPr id="2" name="Text 0"/>
          <p:cNvSpPr/>
          <p:nvPr/>
        </p:nvSpPr>
        <p:spPr>
          <a:xfrm>
            <a:off x="793790" y="1237785"/>
            <a:ext cx="7907060" cy="854501"/>
          </a:xfrm>
          <a:prstGeom prst="rect">
            <a:avLst/>
          </a:prstGeom>
          <a:noFill/>
          <a:ln/>
        </p:spPr>
        <p:txBody>
          <a:bodyPr wrap="none" lIns="0" tIns="0" rIns="0" bIns="0" rtlCol="0" anchor="t"/>
          <a:lstStyle/>
          <a:p>
            <a:pPr marL="0" indent="0" algn="l">
              <a:lnSpc>
                <a:spcPts val="5550"/>
              </a:lnSpc>
              <a:buNone/>
            </a:pPr>
            <a:r>
              <a:rPr lang="en-US" sz="4450" dirty="0">
                <a:solidFill>
                  <a:srgbClr val="373B48"/>
                </a:solidFill>
                <a:latin typeface="Mona Sans Semi Bold" pitchFamily="34" charset="0"/>
                <a:ea typeface="Mona Sans Semi Bold" pitchFamily="34" charset="-122"/>
                <a:cs typeface="Mona Sans Semi Bold" pitchFamily="34" charset="-120"/>
              </a:rPr>
              <a:t>Top 5 Job Titles by Frequency</a:t>
            </a:r>
            <a:endParaRPr lang="en-US" sz="4450" dirty="0"/>
          </a:p>
        </p:txBody>
      </p:sp>
      <p:sp>
        <p:nvSpPr>
          <p:cNvPr id="3" name="Text 1"/>
          <p:cNvSpPr/>
          <p:nvPr/>
        </p:nvSpPr>
        <p:spPr>
          <a:xfrm>
            <a:off x="793790" y="312122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73B48"/>
                </a:solidFill>
                <a:latin typeface="Mona Sans Semi Bold" pitchFamily="34" charset="0"/>
                <a:ea typeface="Mona Sans Semi Bold" pitchFamily="34" charset="-122"/>
                <a:cs typeface="Mona Sans Semi Bold" pitchFamily="34" charset="-120"/>
              </a:rPr>
              <a:t>Transit Operator</a:t>
            </a:r>
            <a:endParaRPr lang="en-US" sz="2200" dirty="0"/>
          </a:p>
        </p:txBody>
      </p:sp>
      <p:sp>
        <p:nvSpPr>
          <p:cNvPr id="4" name="Text 2"/>
          <p:cNvSpPr/>
          <p:nvPr/>
        </p:nvSpPr>
        <p:spPr>
          <a:xfrm>
            <a:off x="793790" y="3702368"/>
            <a:ext cx="2283947" cy="725805"/>
          </a:xfrm>
          <a:prstGeom prst="rect">
            <a:avLst/>
          </a:prstGeom>
          <a:noFill/>
          <a:ln/>
        </p:spPr>
        <p:txBody>
          <a:bodyPr wrap="square" lIns="0" tIns="0" rIns="0" bIns="0" rtlCol="0" anchor="t"/>
          <a:lstStyle/>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Highest number of </a:t>
            </a:r>
          </a:p>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employees in this role.</a:t>
            </a:r>
            <a:endParaRPr lang="en-US" sz="1750" dirty="0"/>
          </a:p>
        </p:txBody>
      </p:sp>
      <p:sp>
        <p:nvSpPr>
          <p:cNvPr id="5" name="Text 3"/>
          <p:cNvSpPr/>
          <p:nvPr/>
        </p:nvSpPr>
        <p:spPr>
          <a:xfrm>
            <a:off x="3629026" y="3121223"/>
            <a:ext cx="3406616" cy="354330"/>
          </a:xfrm>
          <a:prstGeom prst="rect">
            <a:avLst/>
          </a:prstGeom>
          <a:noFill/>
          <a:ln/>
        </p:spPr>
        <p:txBody>
          <a:bodyPr wrap="none" lIns="0" tIns="0" rIns="0" bIns="0" rtlCol="0" anchor="t"/>
          <a:lstStyle/>
          <a:p>
            <a:pPr marL="0" indent="0" algn="l">
              <a:lnSpc>
                <a:spcPts val="2750"/>
              </a:lnSpc>
              <a:buNone/>
            </a:pPr>
            <a:r>
              <a:rPr lang="en-US" sz="2200" dirty="0">
                <a:solidFill>
                  <a:srgbClr val="373B48"/>
                </a:solidFill>
                <a:latin typeface="Mona Sans Semi Bold" pitchFamily="34" charset="0"/>
                <a:ea typeface="Mona Sans Semi Bold" pitchFamily="34" charset="-122"/>
              </a:rPr>
              <a:t>Special Nurse </a:t>
            </a:r>
            <a:endParaRPr lang="en-US" sz="2200" dirty="0"/>
          </a:p>
        </p:txBody>
      </p:sp>
      <p:sp>
        <p:nvSpPr>
          <p:cNvPr id="6" name="Text 4"/>
          <p:cNvSpPr/>
          <p:nvPr/>
        </p:nvSpPr>
        <p:spPr>
          <a:xfrm>
            <a:off x="3629025" y="3702368"/>
            <a:ext cx="2537599" cy="725805"/>
          </a:xfrm>
          <a:prstGeom prst="rect">
            <a:avLst/>
          </a:prstGeom>
          <a:noFill/>
          <a:ln/>
        </p:spPr>
        <p:txBody>
          <a:bodyPr wrap="square" lIns="0" tIns="0" rIns="0" bIns="0" rtlCol="0" anchor="t"/>
          <a:lstStyle/>
          <a:p>
            <a:pPr marL="0" indent="0" algn="l">
              <a:lnSpc>
                <a:spcPts val="2850"/>
              </a:lnSpc>
              <a:buNone/>
            </a:pPr>
            <a:r>
              <a:rPr lang="en-US" sz="1750" dirty="0">
                <a:solidFill>
                  <a:srgbClr val="52586B"/>
                </a:solidFill>
                <a:latin typeface="Funnel Sans" pitchFamily="34" charset="0"/>
                <a:ea typeface="Funnel Sans" pitchFamily="34" charset="-122"/>
              </a:rPr>
              <a:t>Second highest number of employees in this role.</a:t>
            </a:r>
            <a:endParaRPr lang="en-US" sz="1750" dirty="0"/>
          </a:p>
        </p:txBody>
      </p:sp>
      <p:sp>
        <p:nvSpPr>
          <p:cNvPr id="7" name="Text 5"/>
          <p:cNvSpPr/>
          <p:nvPr/>
        </p:nvSpPr>
        <p:spPr>
          <a:xfrm>
            <a:off x="6473364" y="3121223"/>
            <a:ext cx="2057320" cy="362902"/>
          </a:xfrm>
          <a:prstGeom prst="rect">
            <a:avLst/>
          </a:prstGeom>
          <a:noFill/>
          <a:ln/>
        </p:spPr>
        <p:txBody>
          <a:bodyPr wrap="none" lIns="0" tIns="0" rIns="0" bIns="0" rtlCol="0" anchor="t"/>
          <a:lstStyle/>
          <a:p>
            <a:pPr marL="0" indent="0" algn="l">
              <a:lnSpc>
                <a:spcPts val="2750"/>
              </a:lnSpc>
              <a:buNone/>
            </a:pPr>
            <a:r>
              <a:rPr lang="en-US" sz="2200" dirty="0">
                <a:solidFill>
                  <a:srgbClr val="373B48"/>
                </a:solidFill>
                <a:latin typeface="Mona Sans Semi Bold" pitchFamily="34" charset="0"/>
                <a:ea typeface="Mona Sans Semi Bold" pitchFamily="34" charset="-122"/>
                <a:cs typeface="Mona Sans Semi Bold" pitchFamily="34" charset="-120"/>
              </a:rPr>
              <a:t>Registered Nurse</a:t>
            </a:r>
            <a:endParaRPr lang="en-US" sz="2200" dirty="0"/>
          </a:p>
        </p:txBody>
      </p:sp>
      <p:sp>
        <p:nvSpPr>
          <p:cNvPr id="8" name="Text 6"/>
          <p:cNvSpPr/>
          <p:nvPr/>
        </p:nvSpPr>
        <p:spPr>
          <a:xfrm>
            <a:off x="6473364" y="3702369"/>
            <a:ext cx="2748695" cy="708778"/>
          </a:xfrm>
          <a:prstGeom prst="rect">
            <a:avLst/>
          </a:prstGeom>
          <a:noFill/>
          <a:ln/>
        </p:spPr>
        <p:txBody>
          <a:bodyPr wrap="square" lIns="0" tIns="0" rIns="0" bIns="0" rtlCol="0" anchor="t"/>
          <a:lstStyle/>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Large health sector presence</a:t>
            </a:r>
          </a:p>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 in city jobs.</a:t>
            </a:r>
            <a:endParaRPr lang="en-US" sz="1750" dirty="0"/>
          </a:p>
        </p:txBody>
      </p:sp>
      <p:sp>
        <p:nvSpPr>
          <p:cNvPr id="9" name="Text 7"/>
          <p:cNvSpPr/>
          <p:nvPr/>
        </p:nvSpPr>
        <p:spPr>
          <a:xfrm>
            <a:off x="793790" y="5221963"/>
            <a:ext cx="2845594" cy="581145"/>
          </a:xfrm>
          <a:prstGeom prst="rect">
            <a:avLst/>
          </a:prstGeom>
          <a:noFill/>
          <a:ln/>
        </p:spPr>
        <p:txBody>
          <a:bodyPr wrap="square" lIns="0" tIns="0" rIns="0" bIns="0" rtlCol="0" anchor="t"/>
          <a:lstStyle/>
          <a:p>
            <a:pPr marL="0" indent="0" algn="l">
              <a:lnSpc>
                <a:spcPts val="2750"/>
              </a:lnSpc>
              <a:buNone/>
            </a:pPr>
            <a:r>
              <a:rPr lang="en-US" sz="2200" dirty="0">
                <a:solidFill>
                  <a:srgbClr val="373B48"/>
                </a:solidFill>
                <a:latin typeface="Mona Sans Semi Bold" pitchFamily="34" charset="0"/>
                <a:ea typeface="Mona Sans Semi Bold" pitchFamily="34" charset="-122"/>
              </a:rPr>
              <a:t>Firefighter</a:t>
            </a:r>
            <a:endParaRPr lang="en-US" sz="2200" dirty="0"/>
          </a:p>
        </p:txBody>
      </p:sp>
      <p:sp>
        <p:nvSpPr>
          <p:cNvPr id="10" name="Text 8"/>
          <p:cNvSpPr/>
          <p:nvPr/>
        </p:nvSpPr>
        <p:spPr>
          <a:xfrm>
            <a:off x="793790" y="6021228"/>
            <a:ext cx="2845594" cy="725805"/>
          </a:xfrm>
          <a:prstGeom prst="rect">
            <a:avLst/>
          </a:prstGeom>
          <a:noFill/>
          <a:ln/>
        </p:spPr>
        <p:txBody>
          <a:bodyPr wrap="square" lIns="0" tIns="0" rIns="0" bIns="0" rtlCol="0" anchor="t"/>
          <a:lstStyle/>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Supports various city departments effectively.</a:t>
            </a:r>
            <a:endParaRPr lang="en-US" sz="1750" dirty="0"/>
          </a:p>
        </p:txBody>
      </p:sp>
      <p:sp>
        <p:nvSpPr>
          <p:cNvPr id="11" name="Text 9"/>
          <p:cNvSpPr/>
          <p:nvPr/>
        </p:nvSpPr>
        <p:spPr>
          <a:xfrm>
            <a:off x="3629026" y="5221963"/>
            <a:ext cx="2203062" cy="362903"/>
          </a:xfrm>
          <a:prstGeom prst="rect">
            <a:avLst/>
          </a:prstGeom>
          <a:noFill/>
          <a:ln/>
        </p:spPr>
        <p:txBody>
          <a:bodyPr wrap="none" lIns="0" tIns="0" rIns="0" bIns="0" rtlCol="0" anchor="t"/>
          <a:lstStyle/>
          <a:p>
            <a:pPr marL="0" indent="0" algn="l">
              <a:lnSpc>
                <a:spcPts val="2750"/>
              </a:lnSpc>
              <a:buNone/>
            </a:pPr>
            <a:r>
              <a:rPr lang="en-US" sz="2200" dirty="0">
                <a:solidFill>
                  <a:srgbClr val="373B48"/>
                </a:solidFill>
                <a:latin typeface="Mona Sans Semi Bold" pitchFamily="34" charset="0"/>
                <a:ea typeface="Mona Sans Semi Bold" pitchFamily="34" charset="-122"/>
                <a:cs typeface="Mona Sans Semi Bold" pitchFamily="34" charset="-120"/>
              </a:rPr>
              <a:t>Custodian</a:t>
            </a:r>
            <a:endParaRPr lang="en-US" sz="2200" dirty="0"/>
          </a:p>
        </p:txBody>
      </p:sp>
      <p:sp>
        <p:nvSpPr>
          <p:cNvPr id="12" name="Text 10"/>
          <p:cNvSpPr/>
          <p:nvPr/>
        </p:nvSpPr>
        <p:spPr>
          <a:xfrm>
            <a:off x="3639384" y="6021229"/>
            <a:ext cx="3865387" cy="362903"/>
          </a:xfrm>
          <a:prstGeom prst="rect">
            <a:avLst/>
          </a:prstGeom>
          <a:noFill/>
          <a:ln/>
        </p:spPr>
        <p:txBody>
          <a:bodyPr wrap="none" lIns="0" tIns="0" rIns="0" bIns="0" rtlCol="0" anchor="t"/>
          <a:lstStyle/>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Maintains cleanliness across</a:t>
            </a:r>
          </a:p>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 city facilities.</a:t>
            </a:r>
            <a:endParaRPr lang="en-US" sz="1750" dirty="0"/>
          </a:p>
        </p:txBody>
      </p:sp>
      <p:pic>
        <p:nvPicPr>
          <p:cNvPr id="3074" name="Picture 2">
            <a:extLst>
              <a:ext uri="{FF2B5EF4-FFF2-40B4-BE49-F238E27FC236}">
                <a16:creationId xmlns:a16="http://schemas.microsoft.com/office/drawing/2014/main" id="{D965494F-782C-5895-9052-966BAA87F1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2138" y="1557338"/>
            <a:ext cx="4943364" cy="51149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name="Slide 5">
    <p:spTree>
      <p:nvGrpSpPr>
        <p:cNvPr id="1" name=""/>
        <p:cNvGrpSpPr/>
        <p:nvPr/>
      </p:nvGrpSpPr>
      <p:grpSpPr>
        <a:xfrm>
          <a:off x="0" y="0"/>
          <a:ext cx="0" cy="0"/>
          <a:chOff x="0" y="0"/>
          <a:chExt cx="0" cy="0"/>
        </a:xfrm>
      </p:grpSpPr>
      <p:sp>
        <p:nvSpPr>
          <p:cNvPr id="3" name="Text 0"/>
          <p:cNvSpPr/>
          <p:nvPr/>
        </p:nvSpPr>
        <p:spPr>
          <a:xfrm>
            <a:off x="685086" y="838676"/>
            <a:ext cx="7447955" cy="611624"/>
          </a:xfrm>
          <a:prstGeom prst="rect">
            <a:avLst/>
          </a:prstGeom>
          <a:noFill/>
          <a:ln/>
        </p:spPr>
        <p:txBody>
          <a:bodyPr wrap="none" lIns="0" tIns="0" rIns="0" bIns="0" rtlCol="0" anchor="t"/>
          <a:lstStyle/>
          <a:p>
            <a:pPr marL="0" indent="0" algn="l">
              <a:lnSpc>
                <a:spcPts val="4800"/>
              </a:lnSpc>
              <a:buNone/>
            </a:pPr>
            <a:r>
              <a:rPr lang="en-US" sz="3850" dirty="0">
                <a:solidFill>
                  <a:srgbClr val="373B48"/>
                </a:solidFill>
                <a:latin typeface="Mona Sans Semi Bold" pitchFamily="34" charset="0"/>
                <a:ea typeface="Mona Sans Semi Bold" pitchFamily="34" charset="-122"/>
                <a:cs typeface="Mona Sans Semi Bold" pitchFamily="34" charset="-120"/>
              </a:rPr>
              <a:t>Top 10 Highest Paying Job Titles</a:t>
            </a:r>
            <a:endParaRPr lang="en-US" sz="3850" dirty="0"/>
          </a:p>
        </p:txBody>
      </p:sp>
      <p:sp>
        <p:nvSpPr>
          <p:cNvPr id="4" name="Shape 1"/>
          <p:cNvSpPr/>
          <p:nvPr/>
        </p:nvSpPr>
        <p:spPr>
          <a:xfrm>
            <a:off x="685086" y="1743908"/>
            <a:ext cx="4043031" cy="5646896"/>
          </a:xfrm>
          <a:prstGeom prst="roundRect">
            <a:avLst>
              <a:gd name="adj" fmla="val 1456"/>
            </a:avLst>
          </a:prstGeom>
          <a:noFill/>
          <a:ln w="7620">
            <a:solidFill>
              <a:srgbClr val="000000">
                <a:alpha val="8000"/>
              </a:srgbClr>
            </a:solidFill>
            <a:prstDash val="solid"/>
          </a:ln>
        </p:spPr>
      </p:sp>
      <p:sp>
        <p:nvSpPr>
          <p:cNvPr id="5" name="Shape 2"/>
          <p:cNvSpPr/>
          <p:nvPr/>
        </p:nvSpPr>
        <p:spPr>
          <a:xfrm>
            <a:off x="692706" y="1751528"/>
            <a:ext cx="3778933" cy="563166"/>
          </a:xfrm>
          <a:prstGeom prst="rect">
            <a:avLst/>
          </a:prstGeom>
          <a:solidFill>
            <a:srgbClr val="FFFFFF">
              <a:alpha val="4000"/>
            </a:srgbClr>
          </a:solidFill>
          <a:ln/>
        </p:spPr>
      </p:sp>
      <p:sp>
        <p:nvSpPr>
          <p:cNvPr id="6" name="Text 3"/>
          <p:cNvSpPr/>
          <p:nvPr/>
        </p:nvSpPr>
        <p:spPr>
          <a:xfrm>
            <a:off x="888444" y="1876544"/>
            <a:ext cx="7367111" cy="313134"/>
          </a:xfrm>
          <a:prstGeom prst="rect">
            <a:avLst/>
          </a:prstGeom>
          <a:noFill/>
          <a:ln/>
        </p:spPr>
        <p:txBody>
          <a:bodyPr wrap="none" lIns="0" tIns="0" rIns="0" bIns="0" rtlCol="0" anchor="t"/>
          <a:lstStyle/>
          <a:p>
            <a:pPr marL="0" indent="0" algn="l">
              <a:lnSpc>
                <a:spcPts val="2450"/>
              </a:lnSpc>
              <a:buNone/>
            </a:pPr>
            <a:r>
              <a:rPr lang="en-US" sz="1500" dirty="0">
                <a:solidFill>
                  <a:srgbClr val="52586B"/>
                </a:solidFill>
                <a:latin typeface="Funnel Sans" pitchFamily="34" charset="0"/>
                <a:ea typeface="Funnel Sans" pitchFamily="34" charset="-122"/>
                <a:cs typeface="Funnel Sans" pitchFamily="34" charset="-120"/>
              </a:rPr>
              <a:t>Chief Investment Officer</a:t>
            </a:r>
            <a:endParaRPr lang="en-US" sz="1500" dirty="0"/>
          </a:p>
        </p:txBody>
      </p:sp>
      <p:sp>
        <p:nvSpPr>
          <p:cNvPr id="7" name="Shape 4"/>
          <p:cNvSpPr/>
          <p:nvPr/>
        </p:nvSpPr>
        <p:spPr>
          <a:xfrm>
            <a:off x="692706" y="2314694"/>
            <a:ext cx="3778933" cy="563166"/>
          </a:xfrm>
          <a:prstGeom prst="rect">
            <a:avLst/>
          </a:prstGeom>
          <a:solidFill>
            <a:srgbClr val="000000">
              <a:alpha val="4000"/>
            </a:srgbClr>
          </a:solidFill>
          <a:ln/>
        </p:spPr>
      </p:sp>
      <p:sp>
        <p:nvSpPr>
          <p:cNvPr id="8" name="Text 5"/>
          <p:cNvSpPr/>
          <p:nvPr/>
        </p:nvSpPr>
        <p:spPr>
          <a:xfrm>
            <a:off x="888444" y="2439710"/>
            <a:ext cx="7367111" cy="313134"/>
          </a:xfrm>
          <a:prstGeom prst="rect">
            <a:avLst/>
          </a:prstGeom>
          <a:noFill/>
          <a:ln/>
        </p:spPr>
        <p:txBody>
          <a:bodyPr wrap="none" lIns="0" tIns="0" rIns="0" bIns="0" rtlCol="0" anchor="t"/>
          <a:lstStyle/>
          <a:p>
            <a:pPr marL="0" indent="0" algn="l">
              <a:lnSpc>
                <a:spcPts val="2450"/>
              </a:lnSpc>
              <a:buNone/>
            </a:pPr>
            <a:r>
              <a:rPr lang="en-US" sz="1500" dirty="0">
                <a:solidFill>
                  <a:srgbClr val="52586B"/>
                </a:solidFill>
                <a:latin typeface="Funnel Sans" pitchFamily="34" charset="0"/>
                <a:ea typeface="Funnel Sans" pitchFamily="34" charset="-122"/>
              </a:rPr>
              <a:t>General Manager</a:t>
            </a:r>
            <a:endParaRPr lang="en-US" sz="1500" dirty="0"/>
          </a:p>
        </p:txBody>
      </p:sp>
      <p:sp>
        <p:nvSpPr>
          <p:cNvPr id="9" name="Shape 6"/>
          <p:cNvSpPr/>
          <p:nvPr/>
        </p:nvSpPr>
        <p:spPr>
          <a:xfrm>
            <a:off x="692706" y="2877860"/>
            <a:ext cx="3778933" cy="563166"/>
          </a:xfrm>
          <a:prstGeom prst="rect">
            <a:avLst/>
          </a:prstGeom>
          <a:solidFill>
            <a:srgbClr val="FFFFFF">
              <a:alpha val="4000"/>
            </a:srgbClr>
          </a:solidFill>
          <a:ln/>
        </p:spPr>
      </p:sp>
      <p:sp>
        <p:nvSpPr>
          <p:cNvPr id="10" name="Text 7"/>
          <p:cNvSpPr/>
          <p:nvPr/>
        </p:nvSpPr>
        <p:spPr>
          <a:xfrm>
            <a:off x="725507" y="3014901"/>
            <a:ext cx="7367111" cy="313134"/>
          </a:xfrm>
          <a:prstGeom prst="rect">
            <a:avLst/>
          </a:prstGeom>
          <a:noFill/>
          <a:ln/>
        </p:spPr>
        <p:txBody>
          <a:bodyPr wrap="none" lIns="0" tIns="0" rIns="0" bIns="0" rtlCol="0" anchor="t"/>
          <a:lstStyle/>
          <a:p>
            <a:pPr marL="0" indent="0" algn="l">
              <a:lnSpc>
                <a:spcPts val="2450"/>
              </a:lnSpc>
              <a:buNone/>
            </a:pPr>
            <a:r>
              <a:rPr lang="en-US" sz="1500" dirty="0">
                <a:solidFill>
                  <a:srgbClr val="52586B"/>
                </a:solidFill>
                <a:latin typeface="Funnel Sans" pitchFamily="34" charset="0"/>
                <a:ea typeface="Funnel Sans" pitchFamily="34" charset="-122"/>
              </a:rPr>
              <a:t>    Physician Administrator, DPH</a:t>
            </a:r>
            <a:endParaRPr lang="en-US" sz="1500" dirty="0"/>
          </a:p>
        </p:txBody>
      </p:sp>
      <p:sp>
        <p:nvSpPr>
          <p:cNvPr id="11" name="Shape 8"/>
          <p:cNvSpPr/>
          <p:nvPr/>
        </p:nvSpPr>
        <p:spPr>
          <a:xfrm>
            <a:off x="692706" y="3441025"/>
            <a:ext cx="3778933" cy="563166"/>
          </a:xfrm>
          <a:prstGeom prst="rect">
            <a:avLst/>
          </a:prstGeom>
          <a:solidFill>
            <a:srgbClr val="000000">
              <a:alpha val="4000"/>
            </a:srgbClr>
          </a:solidFill>
          <a:ln/>
        </p:spPr>
      </p:sp>
      <p:sp>
        <p:nvSpPr>
          <p:cNvPr id="12" name="Text 9"/>
          <p:cNvSpPr/>
          <p:nvPr/>
        </p:nvSpPr>
        <p:spPr>
          <a:xfrm>
            <a:off x="888444" y="3566041"/>
            <a:ext cx="7367111" cy="313134"/>
          </a:xfrm>
          <a:prstGeom prst="rect">
            <a:avLst/>
          </a:prstGeom>
          <a:noFill/>
          <a:ln/>
        </p:spPr>
        <p:txBody>
          <a:bodyPr wrap="none" lIns="0" tIns="0" rIns="0" bIns="0" rtlCol="0" anchor="t"/>
          <a:lstStyle/>
          <a:p>
            <a:pPr marL="0" indent="0" algn="l">
              <a:lnSpc>
                <a:spcPts val="2450"/>
              </a:lnSpc>
              <a:buNone/>
            </a:pPr>
            <a:r>
              <a:rPr lang="en-US" sz="1500" dirty="0">
                <a:solidFill>
                  <a:srgbClr val="52586B"/>
                </a:solidFill>
                <a:latin typeface="Funnel Sans" pitchFamily="34" charset="0"/>
                <a:ea typeface="Funnel Sans" pitchFamily="34" charset="-122"/>
              </a:rPr>
              <a:t>Managing Director</a:t>
            </a:r>
            <a:endParaRPr lang="en-US" sz="1500" dirty="0"/>
          </a:p>
        </p:txBody>
      </p:sp>
      <p:sp>
        <p:nvSpPr>
          <p:cNvPr id="13" name="Shape 10"/>
          <p:cNvSpPr/>
          <p:nvPr/>
        </p:nvSpPr>
        <p:spPr>
          <a:xfrm>
            <a:off x="692706" y="4004191"/>
            <a:ext cx="3778933" cy="563166"/>
          </a:xfrm>
          <a:prstGeom prst="rect">
            <a:avLst/>
          </a:prstGeom>
          <a:solidFill>
            <a:srgbClr val="FFFFFF">
              <a:alpha val="4000"/>
            </a:srgbClr>
          </a:solidFill>
          <a:ln/>
        </p:spPr>
      </p:sp>
      <p:sp>
        <p:nvSpPr>
          <p:cNvPr id="14" name="Text 11"/>
          <p:cNvSpPr/>
          <p:nvPr/>
        </p:nvSpPr>
        <p:spPr>
          <a:xfrm>
            <a:off x="888444" y="4129207"/>
            <a:ext cx="7367111" cy="313134"/>
          </a:xfrm>
          <a:prstGeom prst="rect">
            <a:avLst/>
          </a:prstGeom>
          <a:noFill/>
          <a:ln/>
        </p:spPr>
        <p:txBody>
          <a:bodyPr wrap="none" lIns="0" tIns="0" rIns="0" bIns="0" rtlCol="0" anchor="t"/>
          <a:lstStyle/>
          <a:p>
            <a:pPr marL="0" indent="0" algn="l">
              <a:lnSpc>
                <a:spcPts val="2450"/>
              </a:lnSpc>
              <a:buNone/>
            </a:pPr>
            <a:r>
              <a:rPr lang="en-US" sz="1500" dirty="0">
                <a:solidFill>
                  <a:srgbClr val="52586B"/>
                </a:solidFill>
                <a:latin typeface="Funnel Sans" pitchFamily="34" charset="0"/>
                <a:ea typeface="Funnel Sans" pitchFamily="34" charset="-122"/>
              </a:rPr>
              <a:t>Chief, Fire Department</a:t>
            </a:r>
            <a:endParaRPr lang="en-US" sz="1500" dirty="0"/>
          </a:p>
        </p:txBody>
      </p:sp>
      <p:sp>
        <p:nvSpPr>
          <p:cNvPr id="15" name="Shape 12"/>
          <p:cNvSpPr/>
          <p:nvPr/>
        </p:nvSpPr>
        <p:spPr>
          <a:xfrm>
            <a:off x="692707" y="4567357"/>
            <a:ext cx="3778932" cy="563166"/>
          </a:xfrm>
          <a:prstGeom prst="rect">
            <a:avLst/>
          </a:prstGeom>
          <a:solidFill>
            <a:srgbClr val="000000">
              <a:alpha val="4000"/>
            </a:srgbClr>
          </a:solidFill>
          <a:ln/>
        </p:spPr>
      </p:sp>
      <p:sp>
        <p:nvSpPr>
          <p:cNvPr id="16" name="Text 13"/>
          <p:cNvSpPr/>
          <p:nvPr/>
        </p:nvSpPr>
        <p:spPr>
          <a:xfrm>
            <a:off x="888444" y="4692372"/>
            <a:ext cx="7367111" cy="313134"/>
          </a:xfrm>
          <a:prstGeom prst="rect">
            <a:avLst/>
          </a:prstGeom>
          <a:noFill/>
          <a:ln/>
        </p:spPr>
        <p:txBody>
          <a:bodyPr wrap="none" lIns="0" tIns="0" rIns="0" bIns="0" rtlCol="0" anchor="t"/>
          <a:lstStyle/>
          <a:p>
            <a:pPr marL="0" indent="0" algn="l">
              <a:lnSpc>
                <a:spcPts val="2450"/>
              </a:lnSpc>
              <a:buNone/>
            </a:pPr>
            <a:r>
              <a:rPr lang="en-US" sz="1500" dirty="0">
                <a:solidFill>
                  <a:srgbClr val="52586B"/>
                </a:solidFill>
                <a:latin typeface="Funnel Sans" pitchFamily="34" charset="0"/>
                <a:ea typeface="Funnel Sans" pitchFamily="34" charset="-122"/>
              </a:rPr>
              <a:t>Assistant Chief of Police</a:t>
            </a:r>
            <a:endParaRPr lang="en-US" sz="1500" dirty="0"/>
          </a:p>
        </p:txBody>
      </p:sp>
      <p:sp>
        <p:nvSpPr>
          <p:cNvPr id="17" name="Shape 14"/>
          <p:cNvSpPr/>
          <p:nvPr/>
        </p:nvSpPr>
        <p:spPr>
          <a:xfrm>
            <a:off x="692707" y="5130522"/>
            <a:ext cx="3778932" cy="563166"/>
          </a:xfrm>
          <a:prstGeom prst="rect">
            <a:avLst/>
          </a:prstGeom>
          <a:solidFill>
            <a:srgbClr val="FFFFFF">
              <a:alpha val="4000"/>
            </a:srgbClr>
          </a:solidFill>
          <a:ln/>
        </p:spPr>
      </p:sp>
      <p:sp>
        <p:nvSpPr>
          <p:cNvPr id="18" name="Text 15"/>
          <p:cNvSpPr/>
          <p:nvPr/>
        </p:nvSpPr>
        <p:spPr>
          <a:xfrm>
            <a:off x="888444" y="5255538"/>
            <a:ext cx="7367111" cy="313134"/>
          </a:xfrm>
          <a:prstGeom prst="rect">
            <a:avLst/>
          </a:prstGeom>
          <a:noFill/>
          <a:ln/>
        </p:spPr>
        <p:txBody>
          <a:bodyPr wrap="none" lIns="0" tIns="0" rIns="0" bIns="0" rtlCol="0" anchor="t"/>
          <a:lstStyle/>
          <a:p>
            <a:pPr marL="0" indent="0" algn="l">
              <a:lnSpc>
                <a:spcPts val="2450"/>
              </a:lnSpc>
              <a:buNone/>
            </a:pPr>
            <a:r>
              <a:rPr lang="en-US" sz="1500" dirty="0">
                <a:solidFill>
                  <a:srgbClr val="52586B"/>
                </a:solidFill>
                <a:latin typeface="Funnel Sans" pitchFamily="34" charset="0"/>
                <a:ea typeface="Funnel Sans" pitchFamily="34" charset="-122"/>
              </a:rPr>
              <a:t>Gen Mgr, Public Trnsp Dept</a:t>
            </a:r>
            <a:endParaRPr lang="en-US" sz="1500" dirty="0"/>
          </a:p>
        </p:txBody>
      </p:sp>
      <p:sp>
        <p:nvSpPr>
          <p:cNvPr id="19" name="Shape 16"/>
          <p:cNvSpPr/>
          <p:nvPr/>
        </p:nvSpPr>
        <p:spPr>
          <a:xfrm>
            <a:off x="692706" y="5693688"/>
            <a:ext cx="3778933" cy="563166"/>
          </a:xfrm>
          <a:prstGeom prst="rect">
            <a:avLst/>
          </a:prstGeom>
          <a:solidFill>
            <a:srgbClr val="000000">
              <a:alpha val="4000"/>
            </a:srgbClr>
          </a:solidFill>
          <a:ln/>
        </p:spPr>
      </p:sp>
      <p:sp>
        <p:nvSpPr>
          <p:cNvPr id="20" name="Text 17"/>
          <p:cNvSpPr/>
          <p:nvPr/>
        </p:nvSpPr>
        <p:spPr>
          <a:xfrm>
            <a:off x="888444" y="5818703"/>
            <a:ext cx="7367111" cy="313134"/>
          </a:xfrm>
          <a:prstGeom prst="rect">
            <a:avLst/>
          </a:prstGeom>
          <a:noFill/>
          <a:ln/>
        </p:spPr>
        <p:txBody>
          <a:bodyPr wrap="none" lIns="0" tIns="0" rIns="0" bIns="0" rtlCol="0" anchor="t"/>
          <a:lstStyle/>
          <a:p>
            <a:pPr marL="0" indent="0" algn="l">
              <a:lnSpc>
                <a:spcPts val="2450"/>
              </a:lnSpc>
              <a:buNone/>
            </a:pPr>
            <a:r>
              <a:rPr lang="en-US" sz="1500" dirty="0">
                <a:solidFill>
                  <a:srgbClr val="52586B"/>
                </a:solidFill>
                <a:latin typeface="Funnel Sans" pitchFamily="34" charset="0"/>
                <a:ea typeface="Funnel Sans" pitchFamily="34" charset="-122"/>
              </a:rPr>
              <a:t>Deputy Director of Investments</a:t>
            </a:r>
            <a:endParaRPr lang="en-US" sz="1500" dirty="0"/>
          </a:p>
        </p:txBody>
      </p:sp>
      <p:sp>
        <p:nvSpPr>
          <p:cNvPr id="21" name="Shape 18"/>
          <p:cNvSpPr/>
          <p:nvPr/>
        </p:nvSpPr>
        <p:spPr>
          <a:xfrm>
            <a:off x="692706" y="6256853"/>
            <a:ext cx="3786553" cy="563166"/>
          </a:xfrm>
          <a:prstGeom prst="rect">
            <a:avLst/>
          </a:prstGeom>
          <a:solidFill>
            <a:srgbClr val="FFFFFF">
              <a:alpha val="4000"/>
            </a:srgbClr>
          </a:solidFill>
          <a:ln/>
        </p:spPr>
      </p:sp>
      <p:sp>
        <p:nvSpPr>
          <p:cNvPr id="22" name="Text 19"/>
          <p:cNvSpPr/>
          <p:nvPr/>
        </p:nvSpPr>
        <p:spPr>
          <a:xfrm>
            <a:off x="888444" y="6381869"/>
            <a:ext cx="7367111" cy="313134"/>
          </a:xfrm>
          <a:prstGeom prst="rect">
            <a:avLst/>
          </a:prstGeom>
          <a:noFill/>
          <a:ln/>
        </p:spPr>
        <p:txBody>
          <a:bodyPr wrap="none" lIns="0" tIns="0" rIns="0" bIns="0" rtlCol="0" anchor="t"/>
          <a:lstStyle/>
          <a:p>
            <a:pPr marL="0" indent="0" algn="l">
              <a:lnSpc>
                <a:spcPts val="2450"/>
              </a:lnSpc>
              <a:buNone/>
            </a:pPr>
            <a:r>
              <a:rPr lang="en-US" sz="1500" dirty="0">
                <a:solidFill>
                  <a:srgbClr val="52586B"/>
                </a:solidFill>
                <a:latin typeface="Funnel Sans" pitchFamily="34" charset="0"/>
                <a:ea typeface="Funnel Sans" pitchFamily="34" charset="-122"/>
              </a:rPr>
              <a:t>Chief of Fire Department</a:t>
            </a:r>
            <a:endParaRPr lang="en-US" sz="1500" dirty="0"/>
          </a:p>
        </p:txBody>
      </p:sp>
      <p:sp>
        <p:nvSpPr>
          <p:cNvPr id="23" name="Shape 20"/>
          <p:cNvSpPr/>
          <p:nvPr/>
        </p:nvSpPr>
        <p:spPr>
          <a:xfrm>
            <a:off x="692706" y="6820019"/>
            <a:ext cx="3786553" cy="563166"/>
          </a:xfrm>
          <a:prstGeom prst="rect">
            <a:avLst/>
          </a:prstGeom>
          <a:solidFill>
            <a:srgbClr val="000000">
              <a:alpha val="4000"/>
            </a:srgbClr>
          </a:solidFill>
          <a:ln/>
        </p:spPr>
      </p:sp>
      <p:sp>
        <p:nvSpPr>
          <p:cNvPr id="24" name="Text 21"/>
          <p:cNvSpPr/>
          <p:nvPr/>
        </p:nvSpPr>
        <p:spPr>
          <a:xfrm>
            <a:off x="888444" y="6945035"/>
            <a:ext cx="7367111" cy="313134"/>
          </a:xfrm>
          <a:prstGeom prst="rect">
            <a:avLst/>
          </a:prstGeom>
          <a:noFill/>
          <a:ln/>
        </p:spPr>
        <p:txBody>
          <a:bodyPr wrap="none" lIns="0" tIns="0" rIns="0" bIns="0" rtlCol="0" anchor="t"/>
          <a:lstStyle/>
          <a:p>
            <a:pPr marL="0" indent="0" algn="l">
              <a:lnSpc>
                <a:spcPts val="2450"/>
              </a:lnSpc>
              <a:buNone/>
            </a:pPr>
            <a:r>
              <a:rPr lang="en-US" sz="1500" dirty="0">
                <a:solidFill>
                  <a:srgbClr val="52586B"/>
                </a:solidFill>
                <a:latin typeface="Funnel Sans" pitchFamily="34" charset="0"/>
                <a:ea typeface="Funnel Sans" pitchFamily="34" charset="-122"/>
                <a:cs typeface="Funnel Sans" pitchFamily="34" charset="-120"/>
              </a:rPr>
              <a:t>Administrator, DPH</a:t>
            </a:r>
            <a:endParaRPr lang="en-US" sz="1500" dirty="0"/>
          </a:p>
        </p:txBody>
      </p:sp>
      <p:pic>
        <p:nvPicPr>
          <p:cNvPr id="25" name="Picture 2">
            <a:extLst>
              <a:ext uri="{FF2B5EF4-FFF2-40B4-BE49-F238E27FC236}">
                <a16:creationId xmlns:a16="http://schemas.microsoft.com/office/drawing/2014/main" id="{8D0F1925-7699-51C3-9B4C-0D9523622B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0352" y="1495424"/>
            <a:ext cx="8904962" cy="58953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name="Slide 6">
    <p:spTree>
      <p:nvGrpSpPr>
        <p:cNvPr id="1" name=""/>
        <p:cNvGrpSpPr/>
        <p:nvPr/>
      </p:nvGrpSpPr>
      <p:grpSpPr>
        <a:xfrm>
          <a:off x="0" y="0"/>
          <a:ext cx="0" cy="0"/>
          <a:chOff x="0" y="0"/>
          <a:chExt cx="0" cy="0"/>
        </a:xfrm>
      </p:grpSpPr>
      <p:sp>
        <p:nvSpPr>
          <p:cNvPr id="2" name="Text 0"/>
          <p:cNvSpPr/>
          <p:nvPr/>
        </p:nvSpPr>
        <p:spPr>
          <a:xfrm>
            <a:off x="793790" y="858645"/>
            <a:ext cx="5670590" cy="713677"/>
          </a:xfrm>
          <a:prstGeom prst="rect">
            <a:avLst/>
          </a:prstGeom>
          <a:noFill/>
          <a:ln/>
        </p:spPr>
        <p:txBody>
          <a:bodyPr wrap="none" lIns="0" tIns="0" rIns="0" bIns="0" rtlCol="0" anchor="t"/>
          <a:lstStyle/>
          <a:p>
            <a:pPr marL="0" indent="0" algn="l">
              <a:lnSpc>
                <a:spcPts val="5550"/>
              </a:lnSpc>
              <a:buNone/>
            </a:pPr>
            <a:r>
              <a:rPr lang="en-US" sz="4450" dirty="0">
                <a:solidFill>
                  <a:srgbClr val="373B48"/>
                </a:solidFill>
                <a:latin typeface="Mona Sans Semi Bold" pitchFamily="34" charset="0"/>
                <a:ea typeface="Mona Sans Semi Bold" pitchFamily="34" charset="-122"/>
                <a:cs typeface="Mona Sans Semi Bold" pitchFamily="34" charset="-120"/>
              </a:rPr>
              <a:t>Salary Distribution</a:t>
            </a:r>
            <a:endParaRPr lang="en-US" sz="4450" dirty="0"/>
          </a:p>
        </p:txBody>
      </p:sp>
      <p:sp>
        <p:nvSpPr>
          <p:cNvPr id="3" name="Text 1"/>
          <p:cNvSpPr/>
          <p:nvPr/>
        </p:nvSpPr>
        <p:spPr>
          <a:xfrm>
            <a:off x="1743790" y="4269343"/>
            <a:ext cx="2237196" cy="354330"/>
          </a:xfrm>
          <a:prstGeom prst="rect">
            <a:avLst/>
          </a:prstGeom>
          <a:noFill/>
          <a:ln/>
        </p:spPr>
        <p:txBody>
          <a:bodyPr wrap="none" lIns="0" tIns="0" rIns="0" bIns="0" rtlCol="0" anchor="t"/>
          <a:lstStyle/>
          <a:p>
            <a:pPr marL="0" indent="0" algn="r">
              <a:lnSpc>
                <a:spcPts val="2750"/>
              </a:lnSpc>
              <a:buNone/>
            </a:pPr>
            <a:r>
              <a:rPr lang="en-US" sz="2200" dirty="0">
                <a:solidFill>
                  <a:srgbClr val="52586B"/>
                </a:solidFill>
                <a:latin typeface="Mona Sans Semi Bold" pitchFamily="34" charset="0"/>
                <a:ea typeface="Mona Sans Semi Bold" pitchFamily="34" charset="-122"/>
                <a:cs typeface="Mona Sans Semi Bold" pitchFamily="34" charset="-120"/>
              </a:rPr>
              <a:t>Salary Range</a:t>
            </a:r>
            <a:endParaRPr lang="en-US" sz="2200" dirty="0"/>
          </a:p>
        </p:txBody>
      </p:sp>
      <p:sp>
        <p:nvSpPr>
          <p:cNvPr id="4" name="Text 2"/>
          <p:cNvSpPr/>
          <p:nvPr/>
        </p:nvSpPr>
        <p:spPr>
          <a:xfrm>
            <a:off x="557561" y="4759762"/>
            <a:ext cx="3423426" cy="362903"/>
          </a:xfrm>
          <a:prstGeom prst="rect">
            <a:avLst/>
          </a:prstGeom>
          <a:noFill/>
          <a:ln/>
        </p:spPr>
        <p:txBody>
          <a:bodyPr wrap="none" lIns="0" tIns="0" rIns="0" bIns="0" rtlCol="0" anchor="t"/>
          <a:lstStyle/>
          <a:p>
            <a:pPr marL="0" indent="0" algn="r">
              <a:lnSpc>
                <a:spcPts val="2850"/>
              </a:lnSpc>
              <a:buNone/>
            </a:pPr>
            <a:r>
              <a:rPr lang="en-US" sz="1750" dirty="0">
                <a:solidFill>
                  <a:srgbClr val="52586B"/>
                </a:solidFill>
                <a:latin typeface="Funnel Sans" pitchFamily="34" charset="0"/>
                <a:ea typeface="Funnel Sans" pitchFamily="34" charset="-122"/>
                <a:cs typeface="Funnel Sans" pitchFamily="34" charset="-120"/>
              </a:rPr>
              <a:t>Wide range from low to high salaries.</a:t>
            </a:r>
            <a:endParaRPr lang="en-US" sz="1750" dirty="0"/>
          </a:p>
        </p:txBody>
      </p:sp>
      <p:sp>
        <p:nvSpPr>
          <p:cNvPr id="6" name="Text 3"/>
          <p:cNvSpPr/>
          <p:nvPr/>
        </p:nvSpPr>
        <p:spPr>
          <a:xfrm>
            <a:off x="5571411" y="4209098"/>
            <a:ext cx="339328" cy="424220"/>
          </a:xfrm>
          <a:prstGeom prst="rect">
            <a:avLst/>
          </a:prstGeom>
          <a:noFill/>
          <a:ln/>
        </p:spPr>
        <p:txBody>
          <a:bodyPr wrap="none" lIns="0" tIns="0" rIns="0" bIns="0" rtlCol="0" anchor="t"/>
          <a:lstStyle/>
          <a:p>
            <a:pPr marL="0" indent="0" algn="l">
              <a:lnSpc>
                <a:spcPts val="4250"/>
              </a:lnSpc>
              <a:buNone/>
            </a:pPr>
            <a:endParaRPr lang="en-US" sz="2650" dirty="0"/>
          </a:p>
        </p:txBody>
      </p:sp>
      <p:sp>
        <p:nvSpPr>
          <p:cNvPr id="7" name="Text 4"/>
          <p:cNvSpPr/>
          <p:nvPr/>
        </p:nvSpPr>
        <p:spPr>
          <a:xfrm>
            <a:off x="9937790" y="2490073"/>
            <a:ext cx="2835235" cy="420395"/>
          </a:xfrm>
          <a:prstGeom prst="rect">
            <a:avLst/>
          </a:prstGeom>
          <a:noFill/>
          <a:ln/>
        </p:spPr>
        <p:txBody>
          <a:bodyPr wrap="none" lIns="0" tIns="0" rIns="0" bIns="0" rtlCol="0" anchor="t"/>
          <a:lstStyle/>
          <a:p>
            <a:pPr marL="0" indent="0" algn="l">
              <a:lnSpc>
                <a:spcPts val="2750"/>
              </a:lnSpc>
              <a:buNone/>
            </a:pPr>
            <a:r>
              <a:rPr lang="en-US" sz="2200" dirty="0">
                <a:solidFill>
                  <a:srgbClr val="52586B"/>
                </a:solidFill>
                <a:latin typeface="Mona Sans Semi Bold" pitchFamily="34" charset="0"/>
                <a:ea typeface="Mona Sans Semi Bold" pitchFamily="34" charset="-122"/>
                <a:cs typeface="Mona Sans Semi Bold" pitchFamily="34" charset="-120"/>
              </a:rPr>
              <a:t>Median Salary</a:t>
            </a:r>
            <a:endParaRPr lang="en-US" sz="2200" dirty="0"/>
          </a:p>
        </p:txBody>
      </p:sp>
      <p:sp>
        <p:nvSpPr>
          <p:cNvPr id="8" name="Text 5"/>
          <p:cNvSpPr/>
          <p:nvPr/>
        </p:nvSpPr>
        <p:spPr>
          <a:xfrm>
            <a:off x="9937790" y="3144645"/>
            <a:ext cx="3898821" cy="725805"/>
          </a:xfrm>
          <a:prstGeom prst="rect">
            <a:avLst/>
          </a:prstGeom>
          <a:noFill/>
          <a:ln/>
        </p:spPr>
        <p:txBody>
          <a:bodyPr wrap="square" lIns="0" tIns="0" rIns="0" bIns="0" rtlCol="0" anchor="t"/>
          <a:lstStyle/>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Central value indicating typical employee pay.</a:t>
            </a:r>
            <a:endParaRPr lang="en-US" sz="1750" dirty="0"/>
          </a:p>
        </p:txBody>
      </p:sp>
      <p:sp>
        <p:nvSpPr>
          <p:cNvPr id="10" name="Text 6"/>
          <p:cNvSpPr/>
          <p:nvPr/>
        </p:nvSpPr>
        <p:spPr>
          <a:xfrm>
            <a:off x="8170307" y="3258026"/>
            <a:ext cx="339328" cy="424220"/>
          </a:xfrm>
          <a:prstGeom prst="rect">
            <a:avLst/>
          </a:prstGeom>
          <a:noFill/>
          <a:ln/>
        </p:spPr>
        <p:txBody>
          <a:bodyPr wrap="none" lIns="0" tIns="0" rIns="0" bIns="0" rtlCol="0" anchor="t"/>
          <a:lstStyle/>
          <a:p>
            <a:pPr marL="0" indent="0" algn="l">
              <a:lnSpc>
                <a:spcPts val="4250"/>
              </a:lnSpc>
              <a:buNone/>
            </a:pPr>
            <a:endParaRPr lang="en-US" sz="2650" dirty="0"/>
          </a:p>
        </p:txBody>
      </p:sp>
      <p:sp>
        <p:nvSpPr>
          <p:cNvPr id="11" name="Text 7"/>
          <p:cNvSpPr/>
          <p:nvPr/>
        </p:nvSpPr>
        <p:spPr>
          <a:xfrm>
            <a:off x="9937790" y="4493941"/>
            <a:ext cx="2969049" cy="434898"/>
          </a:xfrm>
          <a:prstGeom prst="rect">
            <a:avLst/>
          </a:prstGeom>
          <a:noFill/>
          <a:ln/>
        </p:spPr>
        <p:txBody>
          <a:bodyPr wrap="none" lIns="0" tIns="0" rIns="0" bIns="0" rtlCol="0" anchor="t"/>
          <a:lstStyle/>
          <a:p>
            <a:pPr marL="0" indent="0" algn="l">
              <a:lnSpc>
                <a:spcPts val="2750"/>
              </a:lnSpc>
              <a:buNone/>
            </a:pPr>
            <a:r>
              <a:rPr lang="en-US" sz="2200" dirty="0">
                <a:solidFill>
                  <a:srgbClr val="52586B"/>
                </a:solidFill>
                <a:latin typeface="Mona Sans Semi Bold" pitchFamily="34" charset="0"/>
                <a:ea typeface="Mona Sans Semi Bold" pitchFamily="34" charset="-122"/>
                <a:cs typeface="Mona Sans Semi Bold" pitchFamily="34" charset="-120"/>
              </a:rPr>
              <a:t>Skewness</a:t>
            </a:r>
            <a:endParaRPr lang="en-US" sz="2200" dirty="0"/>
          </a:p>
        </p:txBody>
      </p:sp>
      <p:sp>
        <p:nvSpPr>
          <p:cNvPr id="12" name="Text 8"/>
          <p:cNvSpPr/>
          <p:nvPr/>
        </p:nvSpPr>
        <p:spPr>
          <a:xfrm>
            <a:off x="9937790" y="5006899"/>
            <a:ext cx="3898821" cy="725805"/>
          </a:xfrm>
          <a:prstGeom prst="rect">
            <a:avLst/>
          </a:prstGeom>
          <a:noFill/>
          <a:ln/>
        </p:spPr>
        <p:txBody>
          <a:bodyPr wrap="square" lIns="0" tIns="0" rIns="0" bIns="0" rtlCol="0" anchor="t"/>
          <a:lstStyle/>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Distribution skewed toward higher salaries.</a:t>
            </a:r>
            <a:endParaRPr lang="en-US" sz="1750" dirty="0"/>
          </a:p>
        </p:txBody>
      </p:sp>
      <p:sp>
        <p:nvSpPr>
          <p:cNvPr id="14" name="Text 9"/>
          <p:cNvSpPr/>
          <p:nvPr/>
        </p:nvSpPr>
        <p:spPr>
          <a:xfrm>
            <a:off x="7694533" y="5984200"/>
            <a:ext cx="339328" cy="424220"/>
          </a:xfrm>
          <a:prstGeom prst="rect">
            <a:avLst/>
          </a:prstGeom>
          <a:noFill/>
          <a:ln/>
        </p:spPr>
        <p:txBody>
          <a:bodyPr wrap="none" lIns="0" tIns="0" rIns="0" bIns="0" rtlCol="0" anchor="t"/>
          <a:lstStyle/>
          <a:p>
            <a:pPr marL="0" indent="0" algn="l">
              <a:lnSpc>
                <a:spcPts val="4250"/>
              </a:lnSpc>
              <a:buNone/>
            </a:pPr>
            <a:endParaRPr lang="en-US" sz="2650" dirty="0"/>
          </a:p>
        </p:txBody>
      </p:sp>
      <p:pic>
        <p:nvPicPr>
          <p:cNvPr id="5122" name="Picture 2">
            <a:extLst>
              <a:ext uri="{FF2B5EF4-FFF2-40B4-BE49-F238E27FC236}">
                <a16:creationId xmlns:a16="http://schemas.microsoft.com/office/drawing/2014/main" id="{C8E7B0B7-7942-2062-D459-F409BCBAD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7878" y="1938338"/>
            <a:ext cx="5670590" cy="45920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name="Slide 7">
    <p:spTree>
      <p:nvGrpSpPr>
        <p:cNvPr id="1" name=""/>
        <p:cNvGrpSpPr/>
        <p:nvPr/>
      </p:nvGrpSpPr>
      <p:grpSpPr>
        <a:xfrm>
          <a:off x="0" y="0"/>
          <a:ext cx="0" cy="0"/>
          <a:chOff x="0" y="0"/>
          <a:chExt cx="0" cy="0"/>
        </a:xfrm>
      </p:grpSpPr>
      <p:sp>
        <p:nvSpPr>
          <p:cNvPr id="3" name="Text 0"/>
          <p:cNvSpPr/>
          <p:nvPr/>
        </p:nvSpPr>
        <p:spPr>
          <a:xfrm>
            <a:off x="793790" y="1119188"/>
            <a:ext cx="6819305" cy="1412139"/>
          </a:xfrm>
          <a:prstGeom prst="rect">
            <a:avLst/>
          </a:prstGeom>
          <a:noFill/>
          <a:ln/>
        </p:spPr>
        <p:txBody>
          <a:bodyPr wrap="square" lIns="0" tIns="0" rIns="0" bIns="0" rtlCol="0" anchor="t"/>
          <a:lstStyle/>
          <a:p>
            <a:pPr marL="0" indent="0" algn="l">
              <a:lnSpc>
                <a:spcPts val="5550"/>
              </a:lnSpc>
              <a:buNone/>
            </a:pPr>
            <a:r>
              <a:rPr lang="en-US" sz="4450" dirty="0">
                <a:solidFill>
                  <a:srgbClr val="373B48"/>
                </a:solidFill>
                <a:latin typeface="Mona Sans Semi Bold" pitchFamily="34" charset="0"/>
                <a:ea typeface="Mona Sans Semi Bold" pitchFamily="34" charset="-122"/>
                <a:cs typeface="Mona Sans Semi Bold" pitchFamily="34" charset="-120"/>
              </a:rPr>
              <a:t>Correlation Heatmap: Factors Influencing Salary</a:t>
            </a:r>
            <a:endParaRPr lang="en-US" sz="4450" dirty="0"/>
          </a:p>
        </p:txBody>
      </p:sp>
      <p:sp>
        <p:nvSpPr>
          <p:cNvPr id="4" name="Shape 1"/>
          <p:cNvSpPr/>
          <p:nvPr/>
        </p:nvSpPr>
        <p:spPr>
          <a:xfrm>
            <a:off x="793790" y="3042939"/>
            <a:ext cx="510302" cy="510302"/>
          </a:xfrm>
          <a:prstGeom prst="roundRect">
            <a:avLst>
              <a:gd name="adj" fmla="val 18669"/>
            </a:avLst>
          </a:prstGeom>
          <a:solidFill>
            <a:srgbClr val="E2E4E9"/>
          </a:solidFill>
          <a:ln w="7620">
            <a:solidFill>
              <a:srgbClr val="C8CACF"/>
            </a:solidFill>
            <a:prstDash val="solid"/>
          </a:ln>
        </p:spPr>
      </p:sp>
      <p:sp>
        <p:nvSpPr>
          <p:cNvPr id="5" name="Text 2"/>
          <p:cNvSpPr/>
          <p:nvPr/>
        </p:nvSpPr>
        <p:spPr>
          <a:xfrm>
            <a:off x="1530906" y="3062822"/>
            <a:ext cx="2835235" cy="490418"/>
          </a:xfrm>
          <a:prstGeom prst="rect">
            <a:avLst/>
          </a:prstGeom>
          <a:noFill/>
          <a:ln/>
        </p:spPr>
        <p:txBody>
          <a:bodyPr wrap="none" lIns="0" tIns="0" rIns="0" bIns="0" rtlCol="0" anchor="t"/>
          <a:lstStyle/>
          <a:p>
            <a:pPr marL="0" indent="0" algn="l">
              <a:lnSpc>
                <a:spcPts val="2750"/>
              </a:lnSpc>
              <a:buNone/>
            </a:pPr>
            <a:r>
              <a:rPr lang="en-US" sz="2200" dirty="0">
                <a:solidFill>
                  <a:srgbClr val="52586B"/>
                </a:solidFill>
                <a:latin typeface="Mona Sans Semi Bold" pitchFamily="34" charset="0"/>
                <a:ea typeface="Mona Sans Semi Bold" pitchFamily="34" charset="-122"/>
                <a:cs typeface="Mona Sans Semi Bold" pitchFamily="34" charset="-120"/>
              </a:rPr>
              <a:t>Positive Correlations</a:t>
            </a:r>
            <a:endParaRPr lang="en-US" sz="2200" dirty="0"/>
          </a:p>
        </p:txBody>
      </p:sp>
      <p:sp>
        <p:nvSpPr>
          <p:cNvPr id="6" name="Text 3"/>
          <p:cNvSpPr/>
          <p:nvPr/>
        </p:nvSpPr>
        <p:spPr>
          <a:xfrm>
            <a:off x="1574184" y="3612414"/>
            <a:ext cx="4625893" cy="861893"/>
          </a:xfrm>
          <a:prstGeom prst="rect">
            <a:avLst/>
          </a:prstGeom>
          <a:noFill/>
          <a:ln/>
        </p:spPr>
        <p:txBody>
          <a:bodyPr wrap="square" lIns="0" tIns="0" rIns="0" bIns="0" rtlCol="0" anchor="t"/>
          <a:lstStyle/>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Strong positive correlations between TotalPay and TotalPayBenefits.</a:t>
            </a:r>
            <a:endParaRPr lang="en-US" sz="1750" dirty="0"/>
          </a:p>
        </p:txBody>
      </p:sp>
      <p:sp>
        <p:nvSpPr>
          <p:cNvPr id="8" name="Text 5"/>
          <p:cNvSpPr/>
          <p:nvPr/>
        </p:nvSpPr>
        <p:spPr>
          <a:xfrm>
            <a:off x="5450919" y="3732014"/>
            <a:ext cx="2835235" cy="354330"/>
          </a:xfrm>
          <a:prstGeom prst="rect">
            <a:avLst/>
          </a:prstGeom>
          <a:noFill/>
          <a:ln/>
        </p:spPr>
        <p:txBody>
          <a:bodyPr wrap="none" lIns="0" tIns="0" rIns="0" bIns="0" rtlCol="0" anchor="t"/>
          <a:lstStyle/>
          <a:p>
            <a:pPr marL="0" indent="0" algn="l">
              <a:lnSpc>
                <a:spcPts val="2750"/>
              </a:lnSpc>
              <a:buNone/>
            </a:pPr>
            <a:endParaRPr lang="en-US" sz="2200" dirty="0"/>
          </a:p>
        </p:txBody>
      </p:sp>
      <p:sp>
        <p:nvSpPr>
          <p:cNvPr id="9" name="Text 6"/>
          <p:cNvSpPr/>
          <p:nvPr/>
        </p:nvSpPr>
        <p:spPr>
          <a:xfrm>
            <a:off x="5450919" y="4222433"/>
            <a:ext cx="2899410" cy="725805"/>
          </a:xfrm>
          <a:prstGeom prst="rect">
            <a:avLst/>
          </a:prstGeom>
          <a:noFill/>
          <a:ln/>
        </p:spPr>
        <p:txBody>
          <a:bodyPr wrap="square" lIns="0" tIns="0" rIns="0" bIns="0" rtlCol="0" anchor="t"/>
          <a:lstStyle/>
          <a:p>
            <a:pPr marL="0" indent="0" algn="l">
              <a:lnSpc>
                <a:spcPts val="2850"/>
              </a:lnSpc>
              <a:buNone/>
            </a:pPr>
            <a:endParaRPr lang="en-US" sz="1750" dirty="0"/>
          </a:p>
        </p:txBody>
      </p:sp>
      <p:sp>
        <p:nvSpPr>
          <p:cNvPr id="10" name="Shape 7"/>
          <p:cNvSpPr/>
          <p:nvPr/>
        </p:nvSpPr>
        <p:spPr>
          <a:xfrm>
            <a:off x="793790" y="4828478"/>
            <a:ext cx="510302" cy="510302"/>
          </a:xfrm>
          <a:prstGeom prst="roundRect">
            <a:avLst>
              <a:gd name="adj" fmla="val 18669"/>
            </a:avLst>
          </a:prstGeom>
          <a:solidFill>
            <a:srgbClr val="E2E4E9"/>
          </a:solidFill>
          <a:ln w="7620">
            <a:solidFill>
              <a:srgbClr val="C8CACF"/>
            </a:solidFill>
            <a:prstDash val="solid"/>
          </a:ln>
        </p:spPr>
      </p:sp>
      <p:sp>
        <p:nvSpPr>
          <p:cNvPr id="11" name="Text 8"/>
          <p:cNvSpPr/>
          <p:nvPr/>
        </p:nvSpPr>
        <p:spPr>
          <a:xfrm>
            <a:off x="1530906" y="4926745"/>
            <a:ext cx="2985968" cy="510302"/>
          </a:xfrm>
          <a:prstGeom prst="rect">
            <a:avLst/>
          </a:prstGeom>
          <a:noFill/>
          <a:ln/>
        </p:spPr>
        <p:txBody>
          <a:bodyPr wrap="none" lIns="0" tIns="0" rIns="0" bIns="0" rtlCol="0" anchor="t"/>
          <a:lstStyle/>
          <a:p>
            <a:pPr marL="0" indent="0" algn="l">
              <a:lnSpc>
                <a:spcPts val="2750"/>
              </a:lnSpc>
              <a:buNone/>
            </a:pPr>
            <a:r>
              <a:rPr lang="en-US" sz="2200" dirty="0">
                <a:solidFill>
                  <a:srgbClr val="52586B"/>
                </a:solidFill>
                <a:latin typeface="Mona Sans Semi Bold" pitchFamily="34" charset="0"/>
                <a:ea typeface="Mona Sans Semi Bold" pitchFamily="34" charset="-122"/>
                <a:cs typeface="Mona Sans Semi Bold" pitchFamily="34" charset="-120"/>
              </a:rPr>
              <a:t>Negative Correlations</a:t>
            </a:r>
            <a:endParaRPr lang="en-US" sz="2200" dirty="0"/>
          </a:p>
        </p:txBody>
      </p:sp>
      <p:sp>
        <p:nvSpPr>
          <p:cNvPr id="12" name="Text 9"/>
          <p:cNvSpPr/>
          <p:nvPr/>
        </p:nvSpPr>
        <p:spPr>
          <a:xfrm>
            <a:off x="1530907" y="5555395"/>
            <a:ext cx="5092918" cy="777659"/>
          </a:xfrm>
          <a:prstGeom prst="rect">
            <a:avLst/>
          </a:prstGeom>
          <a:noFill/>
          <a:ln/>
        </p:spPr>
        <p:txBody>
          <a:bodyPr wrap="none" lIns="0" tIns="0" rIns="0" bIns="0" rtlCol="0" anchor="t"/>
          <a:lstStyle/>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Lower correlations with OvertimePay and BasePay.</a:t>
            </a:r>
            <a:endParaRPr lang="en-US" sz="1750" dirty="0"/>
          </a:p>
        </p:txBody>
      </p:sp>
      <p:pic>
        <p:nvPicPr>
          <p:cNvPr id="6146" name="Picture 2">
            <a:extLst>
              <a:ext uri="{FF2B5EF4-FFF2-40B4-BE49-F238E27FC236}">
                <a16:creationId xmlns:a16="http://schemas.microsoft.com/office/drawing/2014/main" id="{DE3D8E7C-186A-E3D9-202C-31DE05379C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3979" y="2259449"/>
            <a:ext cx="6590371" cy="52676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618893"/>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373B48"/>
                </a:solidFill>
                <a:latin typeface="Mona Sans Semi Bold" pitchFamily="34" charset="0"/>
                <a:ea typeface="Mona Sans Semi Bold" pitchFamily="34" charset="-122"/>
                <a:cs typeface="Mona Sans Semi Bold" pitchFamily="34" charset="-120"/>
              </a:rPr>
              <a:t>Linear Regression Model: Salary Prediction</a:t>
            </a:r>
            <a:endParaRPr lang="en-US" sz="4450" dirty="0"/>
          </a:p>
        </p:txBody>
      </p:sp>
      <p:sp>
        <p:nvSpPr>
          <p:cNvPr id="4" name="Shape 1"/>
          <p:cNvSpPr/>
          <p:nvPr/>
        </p:nvSpPr>
        <p:spPr>
          <a:xfrm>
            <a:off x="6280190" y="3376613"/>
            <a:ext cx="3664863" cy="1685092"/>
          </a:xfrm>
          <a:prstGeom prst="roundRect">
            <a:avLst>
              <a:gd name="adj" fmla="val 5654"/>
            </a:avLst>
          </a:prstGeom>
          <a:solidFill>
            <a:srgbClr val="E2E4E9"/>
          </a:solidFill>
          <a:ln w="7620">
            <a:solidFill>
              <a:srgbClr val="C8CACF"/>
            </a:solidFill>
            <a:prstDash val="solid"/>
          </a:ln>
        </p:spPr>
      </p:sp>
      <p:sp>
        <p:nvSpPr>
          <p:cNvPr id="5" name="Text 2"/>
          <p:cNvSpPr/>
          <p:nvPr/>
        </p:nvSpPr>
        <p:spPr>
          <a:xfrm>
            <a:off x="6514624" y="361104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2586B"/>
                </a:solidFill>
                <a:latin typeface="Mona Sans Semi Bold" pitchFamily="34" charset="0"/>
                <a:ea typeface="Mona Sans Semi Bold" pitchFamily="34" charset="-122"/>
                <a:cs typeface="Mona Sans Semi Bold" pitchFamily="34" charset="-120"/>
              </a:rPr>
              <a:t>Model Inputs</a:t>
            </a:r>
            <a:endParaRPr lang="en-US" sz="2200" dirty="0"/>
          </a:p>
        </p:txBody>
      </p:sp>
      <p:sp>
        <p:nvSpPr>
          <p:cNvPr id="6" name="Text 3"/>
          <p:cNvSpPr/>
          <p:nvPr/>
        </p:nvSpPr>
        <p:spPr>
          <a:xfrm>
            <a:off x="6514624" y="4101465"/>
            <a:ext cx="3195995" cy="725805"/>
          </a:xfrm>
          <a:prstGeom prst="rect">
            <a:avLst/>
          </a:prstGeom>
          <a:noFill/>
          <a:ln/>
        </p:spPr>
        <p:txBody>
          <a:bodyPr wrap="square" lIns="0" tIns="0" rIns="0" bIns="0" rtlCol="0" anchor="t"/>
          <a:lstStyle/>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TotalPayBenefits, BasePay, and </a:t>
            </a:r>
          </a:p>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 OverTimePay used.</a:t>
            </a:r>
            <a:endParaRPr lang="en-US" sz="1750" dirty="0"/>
          </a:p>
        </p:txBody>
      </p:sp>
      <p:sp>
        <p:nvSpPr>
          <p:cNvPr id="7" name="Shape 4"/>
          <p:cNvSpPr/>
          <p:nvPr/>
        </p:nvSpPr>
        <p:spPr>
          <a:xfrm>
            <a:off x="10171867" y="3376613"/>
            <a:ext cx="3664863" cy="1685092"/>
          </a:xfrm>
          <a:prstGeom prst="roundRect">
            <a:avLst>
              <a:gd name="adj" fmla="val 5654"/>
            </a:avLst>
          </a:prstGeom>
          <a:solidFill>
            <a:srgbClr val="E2E4E9"/>
          </a:solidFill>
          <a:ln w="7620">
            <a:solidFill>
              <a:srgbClr val="C8CACF"/>
            </a:solidFill>
            <a:prstDash val="solid"/>
          </a:ln>
        </p:spPr>
      </p:sp>
      <p:sp>
        <p:nvSpPr>
          <p:cNvPr id="8" name="Text 5"/>
          <p:cNvSpPr/>
          <p:nvPr/>
        </p:nvSpPr>
        <p:spPr>
          <a:xfrm>
            <a:off x="10406301" y="361104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2586B"/>
                </a:solidFill>
                <a:latin typeface="Mona Sans Semi Bold" pitchFamily="34" charset="0"/>
                <a:ea typeface="Mona Sans Semi Bold" pitchFamily="34" charset="-122"/>
                <a:cs typeface="Mona Sans Semi Bold" pitchFamily="34" charset="-120"/>
              </a:rPr>
              <a:t>Model Accuracy</a:t>
            </a:r>
            <a:endParaRPr lang="en-US" sz="2200" dirty="0"/>
          </a:p>
        </p:txBody>
      </p:sp>
      <p:sp>
        <p:nvSpPr>
          <p:cNvPr id="9" name="Text 6"/>
          <p:cNvSpPr/>
          <p:nvPr/>
        </p:nvSpPr>
        <p:spPr>
          <a:xfrm>
            <a:off x="10406301" y="4101465"/>
            <a:ext cx="3195995" cy="725805"/>
          </a:xfrm>
          <a:prstGeom prst="rect">
            <a:avLst/>
          </a:prstGeom>
          <a:noFill/>
          <a:ln/>
        </p:spPr>
        <p:txBody>
          <a:bodyPr wrap="square" lIns="0" tIns="0" rIns="0" bIns="0" rtlCol="0" anchor="t"/>
          <a:lstStyle/>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R-squared of 1.0 indicating perfect fit.</a:t>
            </a:r>
            <a:endParaRPr lang="en-US" sz="1750" dirty="0"/>
          </a:p>
        </p:txBody>
      </p:sp>
      <p:sp>
        <p:nvSpPr>
          <p:cNvPr id="10" name="Shape 7"/>
          <p:cNvSpPr/>
          <p:nvPr/>
        </p:nvSpPr>
        <p:spPr>
          <a:xfrm>
            <a:off x="6280190" y="5288518"/>
            <a:ext cx="7556421" cy="1322189"/>
          </a:xfrm>
          <a:prstGeom prst="roundRect">
            <a:avLst>
              <a:gd name="adj" fmla="val 7205"/>
            </a:avLst>
          </a:prstGeom>
          <a:solidFill>
            <a:srgbClr val="E2E4E9"/>
          </a:solidFill>
          <a:ln w="7620">
            <a:solidFill>
              <a:srgbClr val="C8CACF"/>
            </a:solidFill>
            <a:prstDash val="solid"/>
          </a:ln>
        </p:spPr>
      </p:sp>
      <p:sp>
        <p:nvSpPr>
          <p:cNvPr id="11" name="Text 8"/>
          <p:cNvSpPr/>
          <p:nvPr/>
        </p:nvSpPr>
        <p:spPr>
          <a:xfrm>
            <a:off x="6514624" y="5522952"/>
            <a:ext cx="2874288" cy="354330"/>
          </a:xfrm>
          <a:prstGeom prst="rect">
            <a:avLst/>
          </a:prstGeom>
          <a:noFill/>
          <a:ln/>
        </p:spPr>
        <p:txBody>
          <a:bodyPr wrap="none" lIns="0" tIns="0" rIns="0" bIns="0" rtlCol="0" anchor="t"/>
          <a:lstStyle/>
          <a:p>
            <a:pPr marL="0" indent="0" algn="l">
              <a:lnSpc>
                <a:spcPts val="2750"/>
              </a:lnSpc>
              <a:buNone/>
            </a:pPr>
            <a:r>
              <a:rPr lang="en-US" sz="2200" dirty="0">
                <a:solidFill>
                  <a:srgbClr val="52586B"/>
                </a:solidFill>
                <a:latin typeface="Mona Sans Semi Bold" pitchFamily="34" charset="0"/>
                <a:ea typeface="Mona Sans Semi Bold" pitchFamily="34" charset="-122"/>
                <a:cs typeface="Mona Sans Semi Bold" pitchFamily="34" charset="-120"/>
              </a:rPr>
              <a:t>Performance Metrics</a:t>
            </a:r>
            <a:endParaRPr lang="en-US" sz="2200" dirty="0"/>
          </a:p>
        </p:txBody>
      </p:sp>
      <p:sp>
        <p:nvSpPr>
          <p:cNvPr id="12" name="Text 9"/>
          <p:cNvSpPr/>
          <p:nvPr/>
        </p:nvSpPr>
        <p:spPr>
          <a:xfrm>
            <a:off x="6514624" y="6013371"/>
            <a:ext cx="7087553" cy="362903"/>
          </a:xfrm>
          <a:prstGeom prst="rect">
            <a:avLst/>
          </a:prstGeom>
          <a:noFill/>
          <a:ln/>
        </p:spPr>
        <p:txBody>
          <a:bodyPr wrap="none" lIns="0" tIns="0" rIns="0" bIns="0" rtlCol="0" anchor="t"/>
          <a:lstStyle/>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MAE shows minimal average prediction error.</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075611"/>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373B48"/>
                </a:solidFill>
                <a:latin typeface="Mona Sans Semi Bold" pitchFamily="34" charset="0"/>
                <a:ea typeface="Mona Sans Semi Bold" pitchFamily="34" charset="-122"/>
                <a:cs typeface="Mona Sans Semi Bold" pitchFamily="34" charset="-120"/>
              </a:rPr>
              <a:t>Insights and Recommendations</a:t>
            </a:r>
            <a:endParaRPr lang="en-US" sz="4450" dirty="0"/>
          </a:p>
        </p:txBody>
      </p:sp>
      <p:sp>
        <p:nvSpPr>
          <p:cNvPr id="4" name="Shape 1"/>
          <p:cNvSpPr/>
          <p:nvPr/>
        </p:nvSpPr>
        <p:spPr>
          <a:xfrm>
            <a:off x="6280190" y="2833330"/>
            <a:ext cx="170021" cy="853321"/>
          </a:xfrm>
          <a:prstGeom prst="roundRect">
            <a:avLst>
              <a:gd name="adj" fmla="val 56033"/>
            </a:avLst>
          </a:prstGeom>
          <a:solidFill>
            <a:srgbClr val="E2E4E9"/>
          </a:solidFill>
          <a:ln w="7620">
            <a:solidFill>
              <a:srgbClr val="C8CACF"/>
            </a:solidFill>
            <a:prstDash val="solid"/>
          </a:ln>
        </p:spPr>
      </p:sp>
      <p:sp>
        <p:nvSpPr>
          <p:cNvPr id="5" name="Text 2"/>
          <p:cNvSpPr/>
          <p:nvPr/>
        </p:nvSpPr>
        <p:spPr>
          <a:xfrm>
            <a:off x="6790373" y="2833330"/>
            <a:ext cx="2956203" cy="354330"/>
          </a:xfrm>
          <a:prstGeom prst="rect">
            <a:avLst/>
          </a:prstGeom>
          <a:noFill/>
          <a:ln/>
        </p:spPr>
        <p:txBody>
          <a:bodyPr wrap="none" lIns="0" tIns="0" rIns="0" bIns="0" rtlCol="0" anchor="t"/>
          <a:lstStyle/>
          <a:p>
            <a:pPr marL="0" indent="0" algn="l">
              <a:lnSpc>
                <a:spcPts val="2750"/>
              </a:lnSpc>
              <a:buNone/>
            </a:pPr>
            <a:r>
              <a:rPr lang="en-US" sz="2200" dirty="0">
                <a:solidFill>
                  <a:srgbClr val="52586B"/>
                </a:solidFill>
                <a:latin typeface="Mona Sans Semi Bold" pitchFamily="34" charset="0"/>
                <a:ea typeface="Mona Sans Semi Bold" pitchFamily="34" charset="-122"/>
                <a:cs typeface="Mona Sans Semi Bold" pitchFamily="34" charset="-120"/>
              </a:rPr>
              <a:t>Salary Growth Strong</a:t>
            </a:r>
            <a:endParaRPr lang="en-US" sz="2200" dirty="0"/>
          </a:p>
        </p:txBody>
      </p:sp>
      <p:sp>
        <p:nvSpPr>
          <p:cNvPr id="6" name="Text 3"/>
          <p:cNvSpPr/>
          <p:nvPr/>
        </p:nvSpPr>
        <p:spPr>
          <a:xfrm>
            <a:off x="6790373" y="3323749"/>
            <a:ext cx="7046238" cy="362903"/>
          </a:xfrm>
          <a:prstGeom prst="rect">
            <a:avLst/>
          </a:prstGeom>
          <a:noFill/>
          <a:ln/>
        </p:spPr>
        <p:txBody>
          <a:bodyPr wrap="none" lIns="0" tIns="0" rIns="0" bIns="0" rtlCol="0" anchor="t"/>
          <a:lstStyle/>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Steady increase from 2014 to 2018 observed.</a:t>
            </a:r>
            <a:endParaRPr lang="en-US" sz="1750" dirty="0"/>
          </a:p>
        </p:txBody>
      </p:sp>
      <p:sp>
        <p:nvSpPr>
          <p:cNvPr id="7" name="Shape 4"/>
          <p:cNvSpPr/>
          <p:nvPr/>
        </p:nvSpPr>
        <p:spPr>
          <a:xfrm>
            <a:off x="6620351" y="3913465"/>
            <a:ext cx="170021" cy="853321"/>
          </a:xfrm>
          <a:prstGeom prst="roundRect">
            <a:avLst>
              <a:gd name="adj" fmla="val 56033"/>
            </a:avLst>
          </a:prstGeom>
          <a:solidFill>
            <a:srgbClr val="E2E4E9"/>
          </a:solidFill>
          <a:ln w="7620">
            <a:solidFill>
              <a:srgbClr val="C8CACF"/>
            </a:solidFill>
            <a:prstDash val="solid"/>
          </a:ln>
        </p:spPr>
      </p:sp>
      <p:sp>
        <p:nvSpPr>
          <p:cNvPr id="8" name="Text 5"/>
          <p:cNvSpPr/>
          <p:nvPr/>
        </p:nvSpPr>
        <p:spPr>
          <a:xfrm>
            <a:off x="7130534" y="391346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2586B"/>
                </a:solidFill>
                <a:latin typeface="Mona Sans Semi Bold" pitchFamily="34" charset="0"/>
                <a:ea typeface="Mona Sans Semi Bold" pitchFamily="34" charset="-122"/>
                <a:cs typeface="Mona Sans Semi Bold" pitchFamily="34" charset="-120"/>
              </a:rPr>
              <a:t>Frequent Roles</a:t>
            </a:r>
            <a:endParaRPr lang="en-US" sz="2200" dirty="0"/>
          </a:p>
        </p:txBody>
      </p:sp>
      <p:sp>
        <p:nvSpPr>
          <p:cNvPr id="9" name="Text 6"/>
          <p:cNvSpPr/>
          <p:nvPr/>
        </p:nvSpPr>
        <p:spPr>
          <a:xfrm>
            <a:off x="7130534" y="4403884"/>
            <a:ext cx="6706076" cy="362903"/>
          </a:xfrm>
          <a:prstGeom prst="rect">
            <a:avLst/>
          </a:prstGeom>
          <a:noFill/>
          <a:ln/>
        </p:spPr>
        <p:txBody>
          <a:bodyPr wrap="none" lIns="0" tIns="0" rIns="0" bIns="0" rtlCol="0" anchor="t"/>
          <a:lstStyle/>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Transit Operators and Nurses dominate workforce.</a:t>
            </a:r>
            <a:endParaRPr lang="en-US" sz="1750" dirty="0"/>
          </a:p>
        </p:txBody>
      </p:sp>
      <p:sp>
        <p:nvSpPr>
          <p:cNvPr id="10" name="Shape 7"/>
          <p:cNvSpPr/>
          <p:nvPr/>
        </p:nvSpPr>
        <p:spPr>
          <a:xfrm>
            <a:off x="6960632" y="4993600"/>
            <a:ext cx="170021" cy="853321"/>
          </a:xfrm>
          <a:prstGeom prst="roundRect">
            <a:avLst>
              <a:gd name="adj" fmla="val 56033"/>
            </a:avLst>
          </a:prstGeom>
          <a:solidFill>
            <a:srgbClr val="E2E4E9"/>
          </a:solidFill>
          <a:ln w="7620">
            <a:solidFill>
              <a:srgbClr val="C8CACF"/>
            </a:solidFill>
            <a:prstDash val="solid"/>
          </a:ln>
        </p:spPr>
      </p:sp>
      <p:sp>
        <p:nvSpPr>
          <p:cNvPr id="11" name="Text 8"/>
          <p:cNvSpPr/>
          <p:nvPr/>
        </p:nvSpPr>
        <p:spPr>
          <a:xfrm>
            <a:off x="7470815" y="499360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2586B"/>
                </a:solidFill>
                <a:latin typeface="Mona Sans Semi Bold" pitchFamily="34" charset="0"/>
                <a:ea typeface="Mona Sans Semi Bold" pitchFamily="34" charset="-122"/>
                <a:cs typeface="Mona Sans Semi Bold" pitchFamily="34" charset="-120"/>
              </a:rPr>
              <a:t>Model Confirmation</a:t>
            </a:r>
            <a:endParaRPr lang="en-US" sz="2200" dirty="0"/>
          </a:p>
        </p:txBody>
      </p:sp>
      <p:sp>
        <p:nvSpPr>
          <p:cNvPr id="12" name="Text 9"/>
          <p:cNvSpPr/>
          <p:nvPr/>
        </p:nvSpPr>
        <p:spPr>
          <a:xfrm>
            <a:off x="7470815" y="5484019"/>
            <a:ext cx="6365796" cy="362903"/>
          </a:xfrm>
          <a:prstGeom prst="rect">
            <a:avLst/>
          </a:prstGeom>
          <a:noFill/>
          <a:ln/>
        </p:spPr>
        <p:txBody>
          <a:bodyPr wrap="none" lIns="0" tIns="0" rIns="0" bIns="0" rtlCol="0" anchor="t"/>
          <a:lstStyle/>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Predictive model supports data-backed pay adjustments.</a:t>
            </a:r>
            <a:endParaRPr lang="en-US" sz="1750" dirty="0"/>
          </a:p>
        </p:txBody>
      </p:sp>
      <p:sp>
        <p:nvSpPr>
          <p:cNvPr id="13" name="Shape 10"/>
          <p:cNvSpPr/>
          <p:nvPr/>
        </p:nvSpPr>
        <p:spPr>
          <a:xfrm>
            <a:off x="7300913" y="6073735"/>
            <a:ext cx="170021" cy="853321"/>
          </a:xfrm>
          <a:prstGeom prst="roundRect">
            <a:avLst>
              <a:gd name="adj" fmla="val 56033"/>
            </a:avLst>
          </a:prstGeom>
          <a:solidFill>
            <a:srgbClr val="E2E4E9"/>
          </a:solidFill>
          <a:ln w="7620">
            <a:solidFill>
              <a:srgbClr val="C8CACF"/>
            </a:solidFill>
            <a:prstDash val="solid"/>
          </a:ln>
        </p:spPr>
      </p:sp>
      <p:sp>
        <p:nvSpPr>
          <p:cNvPr id="14" name="Text 11"/>
          <p:cNvSpPr/>
          <p:nvPr/>
        </p:nvSpPr>
        <p:spPr>
          <a:xfrm>
            <a:off x="7811095" y="6073735"/>
            <a:ext cx="3041213" cy="354330"/>
          </a:xfrm>
          <a:prstGeom prst="rect">
            <a:avLst/>
          </a:prstGeom>
          <a:noFill/>
          <a:ln/>
        </p:spPr>
        <p:txBody>
          <a:bodyPr wrap="none" lIns="0" tIns="0" rIns="0" bIns="0" rtlCol="0" anchor="t"/>
          <a:lstStyle/>
          <a:p>
            <a:pPr marL="0" indent="0" algn="l">
              <a:lnSpc>
                <a:spcPts val="2750"/>
              </a:lnSpc>
              <a:buNone/>
            </a:pPr>
            <a:r>
              <a:rPr lang="en-US" sz="2200" dirty="0">
                <a:solidFill>
                  <a:srgbClr val="52586B"/>
                </a:solidFill>
                <a:latin typeface="Mona Sans Semi Bold" pitchFamily="34" charset="0"/>
                <a:ea typeface="Mona Sans Semi Bold" pitchFamily="34" charset="-122"/>
                <a:cs typeface="Mona Sans Semi Bold" pitchFamily="34" charset="-120"/>
              </a:rPr>
              <a:t>Structural Refinement</a:t>
            </a:r>
            <a:endParaRPr lang="en-US" sz="2200" dirty="0"/>
          </a:p>
        </p:txBody>
      </p:sp>
      <p:sp>
        <p:nvSpPr>
          <p:cNvPr id="15" name="Text 12"/>
          <p:cNvSpPr/>
          <p:nvPr/>
        </p:nvSpPr>
        <p:spPr>
          <a:xfrm>
            <a:off x="7811095" y="6564154"/>
            <a:ext cx="6025515" cy="362903"/>
          </a:xfrm>
          <a:prstGeom prst="rect">
            <a:avLst/>
          </a:prstGeom>
          <a:noFill/>
          <a:ln/>
        </p:spPr>
        <p:txBody>
          <a:bodyPr wrap="none" lIns="0" tIns="0" rIns="0" bIns="0" rtlCol="0" anchor="t"/>
          <a:lstStyle/>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Adjust salaries based on experience and performance.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TotalTime>
  <Words>441</Words>
  <Application>Microsoft Office PowerPoint</Application>
  <PresentationFormat>Custom</PresentationFormat>
  <Paragraphs>93</Paragraphs>
  <Slides>11</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Aptos Narrow</vt:lpstr>
      <vt:lpstr>Arial</vt:lpstr>
      <vt:lpstr>Funnel Sans</vt:lpstr>
      <vt:lpstr>Funnel Sans Bold</vt:lpstr>
      <vt:lpstr>Funnel Sans Medium</vt:lpstr>
      <vt:lpstr>Mona Sans Semi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Tanmayee M</cp:lastModifiedBy>
  <cp:revision>17</cp:revision>
  <dcterms:created xsi:type="dcterms:W3CDTF">2025-05-19T14:18:59Z</dcterms:created>
  <dcterms:modified xsi:type="dcterms:W3CDTF">2025-05-21T13:26:14Z</dcterms:modified>
</cp:coreProperties>
</file>